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1"/>
  </p:notesMasterIdLst>
  <p:sldIdLst>
    <p:sldId id="256" r:id="rId2"/>
    <p:sldId id="257" r:id="rId3"/>
    <p:sldId id="269" r:id="rId4"/>
    <p:sldId id="258" r:id="rId5"/>
    <p:sldId id="266" r:id="rId6"/>
    <p:sldId id="267" r:id="rId7"/>
    <p:sldId id="268" r:id="rId8"/>
    <p:sldId id="259" r:id="rId9"/>
    <p:sldId id="260" r:id="rId10"/>
    <p:sldId id="261" r:id="rId11"/>
    <p:sldId id="262" r:id="rId12"/>
    <p:sldId id="263" r:id="rId13"/>
    <p:sldId id="264" r:id="rId14"/>
    <p:sldId id="282" r:id="rId15"/>
    <p:sldId id="270" r:id="rId16"/>
    <p:sldId id="283" r:id="rId17"/>
    <p:sldId id="277" r:id="rId18"/>
    <p:sldId id="271" r:id="rId19"/>
    <p:sldId id="272" r:id="rId20"/>
    <p:sldId id="273" r:id="rId21"/>
    <p:sldId id="278" r:id="rId22"/>
    <p:sldId id="279" r:id="rId23"/>
    <p:sldId id="280" r:id="rId24"/>
    <p:sldId id="281" r:id="rId25"/>
    <p:sldId id="265" r:id="rId26"/>
    <p:sldId id="284" r:id="rId27"/>
    <p:sldId id="274" r:id="rId28"/>
    <p:sldId id="275"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4660"/>
  </p:normalViewPr>
  <p:slideViewPr>
    <p:cSldViewPr snapToGrid="0">
      <p:cViewPr varScale="1">
        <p:scale>
          <a:sx n="70" d="100"/>
          <a:sy n="70"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D71D6-D074-4555-B966-C78763897D8A}" type="datetimeFigureOut">
              <a:rPr lang="en-US" smtClean="0"/>
              <a:t>10/1/2014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20E92-95CF-42FF-9207-CF509CABCC13}" type="slidenum">
              <a:rPr lang="en-US" smtClean="0"/>
              <a:t>‹#›</a:t>
            </a:fld>
            <a:endParaRPr lang="en-US"/>
          </a:p>
        </p:txBody>
      </p:sp>
    </p:spTree>
    <p:extLst>
      <p:ext uri="{BB962C8B-B14F-4D97-AF65-F5344CB8AC3E}">
        <p14:creationId xmlns:p14="http://schemas.microsoft.com/office/powerpoint/2010/main" val="144480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620E92-95CF-42FF-9207-CF509CABCC13}" type="slidenum">
              <a:rPr lang="en-US" smtClean="0"/>
              <a:t>1</a:t>
            </a:fld>
            <a:endParaRPr lang="en-US"/>
          </a:p>
        </p:txBody>
      </p:sp>
    </p:spTree>
    <p:extLst>
      <p:ext uri="{BB962C8B-B14F-4D97-AF65-F5344CB8AC3E}">
        <p14:creationId xmlns:p14="http://schemas.microsoft.com/office/powerpoint/2010/main" val="197041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Purple circles are images</a:t>
            </a:r>
            <a:r>
              <a:rPr lang="en-US" baseline="0" dirty="0" smtClean="0"/>
              <a:t> from my website</a:t>
            </a:r>
            <a:endParaRPr lang="en-US" dirty="0"/>
          </a:p>
        </p:txBody>
      </p:sp>
      <p:sp>
        <p:nvSpPr>
          <p:cNvPr id="4" name="Slide Number Placeholder 3"/>
          <p:cNvSpPr>
            <a:spLocks noGrp="1"/>
          </p:cNvSpPr>
          <p:nvPr>
            <p:ph type="sldNum" sz="quarter" idx="10"/>
          </p:nvPr>
        </p:nvSpPr>
        <p:spPr/>
        <p:txBody>
          <a:bodyPr/>
          <a:lstStyle/>
          <a:p>
            <a:fld id="{ED620E92-95CF-42FF-9207-CF509CABCC13}" type="slidenum">
              <a:rPr lang="en-US" smtClean="0"/>
              <a:t>7</a:t>
            </a:fld>
            <a:endParaRPr lang="en-US"/>
          </a:p>
        </p:txBody>
      </p:sp>
    </p:spTree>
    <p:extLst>
      <p:ext uri="{BB962C8B-B14F-4D97-AF65-F5344CB8AC3E}">
        <p14:creationId xmlns:p14="http://schemas.microsoft.com/office/powerpoint/2010/main" val="133788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use the “graduate student template”,</a:t>
            </a:r>
            <a:r>
              <a:rPr lang="en-US" baseline="0" dirty="0" smtClean="0"/>
              <a:t> to change the picture on the left hand side, follow these steps.</a:t>
            </a:r>
          </a:p>
          <a:p>
            <a:r>
              <a:rPr lang="en-US" baseline="0" dirty="0" smtClean="0"/>
              <a:t>Select the Gear symbol in the right hand corner. Select “Edit Site Layout”.  You can then edit the image in the left side bar, you can change the header of the page.  You can also change whether the navigation tabs are horizontal or vertical. </a:t>
            </a:r>
            <a:endParaRPr lang="en-US" dirty="0"/>
          </a:p>
        </p:txBody>
      </p:sp>
      <p:sp>
        <p:nvSpPr>
          <p:cNvPr id="4" name="Slide Number Placeholder 3"/>
          <p:cNvSpPr>
            <a:spLocks noGrp="1"/>
          </p:cNvSpPr>
          <p:nvPr>
            <p:ph type="sldNum" sz="quarter" idx="10"/>
          </p:nvPr>
        </p:nvSpPr>
        <p:spPr/>
        <p:txBody>
          <a:bodyPr/>
          <a:lstStyle/>
          <a:p>
            <a:fld id="{ED620E92-95CF-42FF-9207-CF509CABCC13}" type="slidenum">
              <a:rPr lang="en-US" smtClean="0"/>
              <a:t>13</a:t>
            </a:fld>
            <a:endParaRPr lang="en-US"/>
          </a:p>
        </p:txBody>
      </p:sp>
    </p:spTree>
    <p:extLst>
      <p:ext uri="{BB962C8B-B14F-4D97-AF65-F5344CB8AC3E}">
        <p14:creationId xmlns:p14="http://schemas.microsoft.com/office/powerpoint/2010/main" val="51206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in Edit</a:t>
            </a:r>
            <a:r>
              <a:rPr lang="en-US" baseline="0" dirty="0" smtClean="0"/>
              <a:t> Mode you can customized each page to suit your tastes!  You can add images, links, subpage, embedded a document, add a </a:t>
            </a:r>
            <a:r>
              <a:rPr lang="en-US" baseline="0" dirty="0" err="1" smtClean="0"/>
              <a:t>GooglePlus</a:t>
            </a:r>
            <a:r>
              <a:rPr lang="en-US" baseline="0" dirty="0" smtClean="0"/>
              <a:t> button, a map, a </a:t>
            </a:r>
            <a:r>
              <a:rPr lang="en-US" baseline="0" dirty="0" err="1" smtClean="0"/>
              <a:t>Youtube</a:t>
            </a:r>
            <a:r>
              <a:rPr lang="en-US" baseline="0" dirty="0" smtClean="0"/>
              <a:t> video!  You can change the layout of the page as well.  </a:t>
            </a:r>
          </a:p>
          <a:p>
            <a:endParaRPr lang="en-US" dirty="0"/>
          </a:p>
        </p:txBody>
      </p:sp>
      <p:sp>
        <p:nvSpPr>
          <p:cNvPr id="4" name="Slide Number Placeholder 3"/>
          <p:cNvSpPr>
            <a:spLocks noGrp="1"/>
          </p:cNvSpPr>
          <p:nvPr>
            <p:ph type="sldNum" sz="quarter" idx="10"/>
          </p:nvPr>
        </p:nvSpPr>
        <p:spPr/>
        <p:txBody>
          <a:bodyPr/>
          <a:lstStyle/>
          <a:p>
            <a:fld id="{ED620E92-95CF-42FF-9207-CF509CABCC13}" type="slidenum">
              <a:rPr lang="en-US" smtClean="0"/>
              <a:t>15</a:t>
            </a:fld>
            <a:endParaRPr lang="en-US"/>
          </a:p>
        </p:txBody>
      </p:sp>
    </p:spTree>
    <p:extLst>
      <p:ext uri="{BB962C8B-B14F-4D97-AF65-F5344CB8AC3E}">
        <p14:creationId xmlns:p14="http://schemas.microsoft.com/office/powerpoint/2010/main" val="32993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Analytics breaks</a:t>
            </a:r>
            <a:r>
              <a:rPr lang="en-US" baseline="0" dirty="0" smtClean="0"/>
              <a:t> down the data very simply.  For the Given time set (1 month), my website has been viewed 54 times.  Views are listed as “Sessions”.  48 Different users accessed my page.  So that means people came back more than once.  </a:t>
            </a:r>
            <a:endParaRPr lang="en-US" dirty="0"/>
          </a:p>
        </p:txBody>
      </p:sp>
      <p:sp>
        <p:nvSpPr>
          <p:cNvPr id="4" name="Slide Number Placeholder 3"/>
          <p:cNvSpPr>
            <a:spLocks noGrp="1"/>
          </p:cNvSpPr>
          <p:nvPr>
            <p:ph type="sldNum" sz="quarter" idx="10"/>
          </p:nvPr>
        </p:nvSpPr>
        <p:spPr/>
        <p:txBody>
          <a:bodyPr/>
          <a:lstStyle/>
          <a:p>
            <a:fld id="{ED620E92-95CF-42FF-9207-CF509CABCC13}" type="slidenum">
              <a:rPr lang="en-US" smtClean="0"/>
              <a:t>22</a:t>
            </a:fld>
            <a:endParaRPr lang="en-US"/>
          </a:p>
        </p:txBody>
      </p:sp>
    </p:spTree>
    <p:extLst>
      <p:ext uri="{BB962C8B-B14F-4D97-AF65-F5344CB8AC3E}">
        <p14:creationId xmlns:p14="http://schemas.microsoft.com/office/powerpoint/2010/main" val="368210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11A37-EC5C-4D72-8361-0283AA7B6A80}"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226967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7B7C6-99D2-4D92-8BF1-4921ED2F5749}"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379132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92F4D-74EA-44CD-93DE-FFFB4442294C}"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093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0CC75-D74E-4206-88D1-32B6A1F800A9}"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119326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79704-BDE6-4A13-8FF4-6051C2CD4F7F}"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99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75E45-99B0-4318-AE00-AF6871AC9A8A}"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50387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4E13E6-8150-40A5-BF2E-02CA7CBC1021}"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202353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FE5ADB-2614-4A28-98B8-6D29C0C73250}"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150674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E186D7-C94C-4405-B22E-63B5E28227F4}"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397808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DE015-B470-423E-943C-04E827F20E0E}" type="datetime1">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227945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7C6171-1581-47A2-9C97-427EB28B604D}" type="datetime1">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416186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EA7353-9AA5-43E1-B921-FA12F4949D93}" type="datetime1">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85700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F573FE-9869-4AB2-B1CB-39446214C721}" type="datetime1">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151568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0871B-2863-4BAA-A4D1-BA9B997A2F44}" type="datetime1">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39670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017D3-FB9C-448D-9999-72C35AF1E6BB}" type="datetime1">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166590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E2C82-FA67-4699-AEEE-A45D1AFD6B83}" type="datetime1">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667D3-5D4C-4294-ABE6-7036DA058B85}" type="slidenum">
              <a:rPr lang="en-US" smtClean="0"/>
              <a:t>‹#›</a:t>
            </a:fld>
            <a:endParaRPr lang="en-US"/>
          </a:p>
        </p:txBody>
      </p:sp>
    </p:spTree>
    <p:extLst>
      <p:ext uri="{BB962C8B-B14F-4D97-AF65-F5344CB8AC3E}">
        <p14:creationId xmlns:p14="http://schemas.microsoft.com/office/powerpoint/2010/main" val="36545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2B7712-8B5E-465A-9B11-E7796BD8E20B}" type="datetime1">
              <a:rPr lang="en-US" smtClean="0"/>
              <a:t>10/1/2014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6667D3-5D4C-4294-ABE6-7036DA058B85}" type="slidenum">
              <a:rPr lang="en-US" smtClean="0"/>
              <a:t>‹#›</a:t>
            </a:fld>
            <a:endParaRPr lang="en-US"/>
          </a:p>
        </p:txBody>
      </p:sp>
    </p:spTree>
    <p:extLst>
      <p:ext uri="{BB962C8B-B14F-4D97-AF65-F5344CB8AC3E}">
        <p14:creationId xmlns:p14="http://schemas.microsoft.com/office/powerpoint/2010/main" val="3645987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1and1.com/" TargetMode="External"/><Relationship Id="rId2" Type="http://schemas.openxmlformats.org/officeDocument/2006/relationships/hyperlink" Target="http://www.godaddy.com/" TargetMode="External"/><Relationship Id="rId1" Type="http://schemas.openxmlformats.org/officeDocument/2006/relationships/slideLayout" Target="../slideLayouts/slideLayout2.xml"/><Relationship Id="rId4" Type="http://schemas.openxmlformats.org/officeDocument/2006/relationships/hyperlink" Target="https://www.youtube.com/watch?v=1bFzeI7NxLw"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tudenttemplate.info/" TargetMode="External"/><Relationship Id="rId2" Type="http://schemas.openxmlformats.org/officeDocument/2006/relationships/hyperlink" Target="https://sites.google.com/site/studentwebsitepromote/"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us.moo.com/" TargetMode="External"/><Relationship Id="rId2" Type="http://schemas.openxmlformats.org/officeDocument/2006/relationships/hyperlink" Target="http://www.vistaprint.com/"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avery.com/avery/en_us/Products/Cards/Business-Card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qrstuff.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Brand Identity: How to Promote Yourself Online</a:t>
            </a:r>
            <a:endParaRPr lang="en-US" dirty="0"/>
          </a:p>
        </p:txBody>
      </p:sp>
      <p:sp>
        <p:nvSpPr>
          <p:cNvPr id="3" name="Subtitle 2"/>
          <p:cNvSpPr>
            <a:spLocks noGrp="1"/>
          </p:cNvSpPr>
          <p:nvPr>
            <p:ph type="subTitle" idx="1"/>
          </p:nvPr>
        </p:nvSpPr>
        <p:spPr/>
        <p:txBody>
          <a:bodyPr/>
          <a:lstStyle/>
          <a:p>
            <a:r>
              <a:rPr lang="en-US" dirty="0" smtClean="0"/>
              <a:t>By Ashton Rose Archer</a:t>
            </a:r>
            <a:endParaRPr lang="en-US" dirty="0"/>
          </a:p>
        </p:txBody>
      </p:sp>
    </p:spTree>
    <p:extLst>
      <p:ext uri="{BB962C8B-B14F-4D97-AF65-F5344CB8AC3E}">
        <p14:creationId xmlns:p14="http://schemas.microsoft.com/office/powerpoint/2010/main" val="934951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94" y="568418"/>
            <a:ext cx="7561864" cy="5706876"/>
          </a:xfrm>
          <a:prstGeom prst="rect">
            <a:avLst/>
          </a:prstGeom>
        </p:spPr>
      </p:pic>
      <p:sp>
        <p:nvSpPr>
          <p:cNvPr id="3" name="TextBox 2"/>
          <p:cNvSpPr txBox="1"/>
          <p:nvPr/>
        </p:nvSpPr>
        <p:spPr>
          <a:xfrm>
            <a:off x="304800" y="0"/>
            <a:ext cx="2832847" cy="369332"/>
          </a:xfrm>
          <a:prstGeom prst="rect">
            <a:avLst/>
          </a:prstGeom>
          <a:noFill/>
          <a:ln>
            <a:solidFill>
              <a:schemeClr val="tx1"/>
            </a:solidFill>
          </a:ln>
        </p:spPr>
        <p:txBody>
          <a:bodyPr wrap="square" rtlCol="0">
            <a:spAutoFit/>
          </a:bodyPr>
          <a:lstStyle/>
          <a:p>
            <a:r>
              <a:rPr lang="en-US" dirty="0" smtClean="0"/>
              <a:t>Step 3: Pick a Template</a:t>
            </a:r>
            <a:endParaRPr lang="en-US" dirty="0"/>
          </a:p>
        </p:txBody>
      </p:sp>
      <p:sp>
        <p:nvSpPr>
          <p:cNvPr id="4" name="Right Arrow 3"/>
          <p:cNvSpPr/>
          <p:nvPr/>
        </p:nvSpPr>
        <p:spPr>
          <a:xfrm rot="10541218">
            <a:off x="7772098" y="1756576"/>
            <a:ext cx="1004047" cy="860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46667D3-5D4C-4294-ABE6-7036DA058B85}" type="slidenum">
              <a:rPr lang="en-US" smtClean="0"/>
              <a:t>10</a:t>
            </a:fld>
            <a:endParaRPr lang="en-US"/>
          </a:p>
        </p:txBody>
      </p:sp>
    </p:spTree>
    <p:extLst>
      <p:ext uri="{BB962C8B-B14F-4D97-AF65-F5344CB8AC3E}">
        <p14:creationId xmlns:p14="http://schemas.microsoft.com/office/powerpoint/2010/main" val="32214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024" y="304800"/>
            <a:ext cx="5683623" cy="1200329"/>
          </a:xfrm>
          <a:prstGeom prst="rect">
            <a:avLst/>
          </a:prstGeom>
          <a:noFill/>
          <a:ln>
            <a:solidFill>
              <a:schemeClr val="tx1"/>
            </a:solidFill>
          </a:ln>
        </p:spPr>
        <p:txBody>
          <a:bodyPr wrap="square" rtlCol="0">
            <a:spAutoFit/>
          </a:bodyPr>
          <a:lstStyle/>
          <a:p>
            <a:r>
              <a:rPr lang="en-US" dirty="0" smtClean="0"/>
              <a:t>A pop-up window will appear and you can search through different types of templates available.  </a:t>
            </a:r>
          </a:p>
          <a:p>
            <a:endParaRPr lang="en-US" dirty="0"/>
          </a:p>
          <a:p>
            <a:endParaRPr lang="en-US" dirty="0"/>
          </a:p>
        </p:txBody>
      </p:sp>
      <p:pic>
        <p:nvPicPr>
          <p:cNvPr id="3" name="Picture 2"/>
          <p:cNvPicPr>
            <a:picLocks noChangeAspect="1"/>
          </p:cNvPicPr>
          <p:nvPr/>
        </p:nvPicPr>
        <p:blipFill>
          <a:blip r:embed="rId2"/>
          <a:stretch>
            <a:fillRect/>
          </a:stretch>
        </p:blipFill>
        <p:spPr>
          <a:xfrm>
            <a:off x="0" y="904964"/>
            <a:ext cx="6221505" cy="5495925"/>
          </a:xfrm>
          <a:prstGeom prst="rect">
            <a:avLst/>
          </a:prstGeom>
        </p:spPr>
      </p:pic>
      <p:sp>
        <p:nvSpPr>
          <p:cNvPr id="4" name="TextBox 3"/>
          <p:cNvSpPr txBox="1"/>
          <p:nvPr/>
        </p:nvSpPr>
        <p:spPr>
          <a:xfrm>
            <a:off x="7028329" y="304800"/>
            <a:ext cx="4679577" cy="923330"/>
          </a:xfrm>
          <a:prstGeom prst="rect">
            <a:avLst/>
          </a:prstGeom>
          <a:noFill/>
        </p:spPr>
        <p:txBody>
          <a:bodyPr wrap="square" rtlCol="0">
            <a:spAutoFit/>
          </a:bodyPr>
          <a:lstStyle/>
          <a:p>
            <a:r>
              <a:rPr lang="en-US" dirty="0" smtClean="0"/>
              <a:t>Of if you like my website, you can use my template.  </a:t>
            </a:r>
          </a:p>
          <a:p>
            <a:r>
              <a:rPr lang="en-US" dirty="0" smtClean="0"/>
              <a:t>Search “graduate student website”</a:t>
            </a:r>
            <a:endParaRPr lang="en-US" dirty="0"/>
          </a:p>
        </p:txBody>
      </p:sp>
      <p:pic>
        <p:nvPicPr>
          <p:cNvPr id="5" name="Picture 4"/>
          <p:cNvPicPr>
            <a:picLocks noChangeAspect="1"/>
          </p:cNvPicPr>
          <p:nvPr/>
        </p:nvPicPr>
        <p:blipFill>
          <a:blip r:embed="rId3"/>
          <a:stretch>
            <a:fillRect/>
          </a:stretch>
        </p:blipFill>
        <p:spPr>
          <a:xfrm>
            <a:off x="6124854" y="1418927"/>
            <a:ext cx="6486525" cy="4191000"/>
          </a:xfrm>
          <a:prstGeom prst="rect">
            <a:avLst/>
          </a:prstGeom>
        </p:spPr>
      </p:pic>
      <p:sp>
        <p:nvSpPr>
          <p:cNvPr id="6" name="Up Arrow 5"/>
          <p:cNvSpPr/>
          <p:nvPr/>
        </p:nvSpPr>
        <p:spPr>
          <a:xfrm>
            <a:off x="8767482" y="5271247"/>
            <a:ext cx="1057836" cy="11116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78588" y="1757082"/>
            <a:ext cx="3514165" cy="6992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946667D3-5D4C-4294-ABE6-7036DA058B85}" type="slidenum">
              <a:rPr lang="en-US" smtClean="0"/>
              <a:t>11</a:t>
            </a:fld>
            <a:endParaRPr lang="en-US"/>
          </a:p>
        </p:txBody>
      </p:sp>
    </p:spTree>
    <p:extLst>
      <p:ext uri="{BB962C8B-B14F-4D97-AF65-F5344CB8AC3E}">
        <p14:creationId xmlns:p14="http://schemas.microsoft.com/office/powerpoint/2010/main" val="43925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056529" cy="1325563"/>
          </a:xfrm>
        </p:spPr>
        <p:txBody>
          <a:bodyPr/>
          <a:lstStyle/>
          <a:p>
            <a:r>
              <a:rPr lang="en-US" dirty="0" smtClean="0"/>
              <a:t>Almost there!!</a:t>
            </a:r>
            <a:endParaRPr lang="en-US" dirty="0"/>
          </a:p>
        </p:txBody>
      </p:sp>
      <p:sp>
        <p:nvSpPr>
          <p:cNvPr id="4" name="TextBox 3"/>
          <p:cNvSpPr txBox="1"/>
          <p:nvPr/>
        </p:nvSpPr>
        <p:spPr>
          <a:xfrm>
            <a:off x="394447" y="1690688"/>
            <a:ext cx="5432612" cy="923330"/>
          </a:xfrm>
          <a:prstGeom prst="rect">
            <a:avLst/>
          </a:prstGeom>
          <a:noFill/>
        </p:spPr>
        <p:txBody>
          <a:bodyPr wrap="square" rtlCol="0">
            <a:spAutoFit/>
          </a:bodyPr>
          <a:lstStyle/>
          <a:p>
            <a:r>
              <a:rPr lang="en-US" dirty="0" smtClean="0"/>
              <a:t>After selecting your template, you’ll need to name your site.  The basic URL will be based on the name of your website.</a:t>
            </a:r>
            <a:endParaRPr lang="en-US" dirty="0"/>
          </a:p>
        </p:txBody>
      </p:sp>
      <p:pic>
        <p:nvPicPr>
          <p:cNvPr id="5" name="Picture 4"/>
          <p:cNvPicPr>
            <a:picLocks noChangeAspect="1"/>
          </p:cNvPicPr>
          <p:nvPr/>
        </p:nvPicPr>
        <p:blipFill>
          <a:blip r:embed="rId2"/>
          <a:stretch>
            <a:fillRect/>
          </a:stretch>
        </p:blipFill>
        <p:spPr>
          <a:xfrm>
            <a:off x="558613" y="3016251"/>
            <a:ext cx="3867150" cy="1609725"/>
          </a:xfrm>
          <a:prstGeom prst="rect">
            <a:avLst/>
          </a:prstGeom>
        </p:spPr>
      </p:pic>
      <p:sp>
        <p:nvSpPr>
          <p:cNvPr id="3" name="Slide Number Placeholder 2"/>
          <p:cNvSpPr>
            <a:spLocks noGrp="1"/>
          </p:cNvSpPr>
          <p:nvPr>
            <p:ph type="sldNum" sz="quarter" idx="12"/>
          </p:nvPr>
        </p:nvSpPr>
        <p:spPr/>
        <p:txBody>
          <a:bodyPr/>
          <a:lstStyle/>
          <a:p>
            <a:fld id="{946667D3-5D4C-4294-ABE6-7036DA058B85}" type="slidenum">
              <a:rPr lang="en-US" smtClean="0"/>
              <a:t>12</a:t>
            </a:fld>
            <a:endParaRPr lang="en-US"/>
          </a:p>
        </p:txBody>
      </p:sp>
    </p:spTree>
    <p:extLst>
      <p:ext uri="{BB962C8B-B14F-4D97-AF65-F5344CB8AC3E}">
        <p14:creationId xmlns:p14="http://schemas.microsoft.com/office/powerpoint/2010/main" val="543526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599405"/>
            <a:ext cx="12191999" cy="5479423"/>
            <a:chOff x="1" y="599405"/>
            <a:chExt cx="12191999" cy="5479423"/>
          </a:xfrm>
        </p:grpSpPr>
        <p:pic>
          <p:nvPicPr>
            <p:cNvPr id="2" name="Picture 1"/>
            <p:cNvPicPr>
              <a:picLocks noChangeAspect="1"/>
            </p:cNvPicPr>
            <p:nvPr/>
          </p:nvPicPr>
          <p:blipFill>
            <a:blip r:embed="rId3"/>
            <a:stretch>
              <a:fillRect/>
            </a:stretch>
          </p:blipFill>
          <p:spPr>
            <a:xfrm>
              <a:off x="1" y="599405"/>
              <a:ext cx="12191999" cy="5479423"/>
            </a:xfrm>
            <a:prstGeom prst="rect">
              <a:avLst/>
            </a:prstGeom>
          </p:spPr>
        </p:pic>
        <p:grpSp>
          <p:nvGrpSpPr>
            <p:cNvPr id="5" name="Group 4"/>
            <p:cNvGrpSpPr/>
            <p:nvPr/>
          </p:nvGrpSpPr>
          <p:grpSpPr>
            <a:xfrm>
              <a:off x="2115670" y="3916456"/>
              <a:ext cx="3048000" cy="1211356"/>
              <a:chOff x="2366682" y="4095750"/>
              <a:chExt cx="3048000" cy="1211356"/>
            </a:xfrm>
          </p:grpSpPr>
          <p:sp>
            <p:nvSpPr>
              <p:cNvPr id="3" name="Left Arrow 2"/>
              <p:cNvSpPr/>
              <p:nvPr/>
            </p:nvSpPr>
            <p:spPr>
              <a:xfrm>
                <a:off x="2366682" y="4095750"/>
                <a:ext cx="3048000" cy="12113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22494" y="4500282"/>
                <a:ext cx="2241177" cy="369332"/>
              </a:xfrm>
              <a:prstGeom prst="rect">
                <a:avLst/>
              </a:prstGeom>
              <a:noFill/>
            </p:spPr>
            <p:txBody>
              <a:bodyPr wrap="square" rtlCol="0">
                <a:spAutoFit/>
              </a:bodyPr>
              <a:lstStyle/>
              <a:p>
                <a:r>
                  <a:rPr lang="en-US" dirty="0" smtClean="0"/>
                  <a:t>Your pretty face!</a:t>
                </a:r>
                <a:endParaRPr lang="en-US" dirty="0"/>
              </a:p>
            </p:txBody>
          </p:sp>
        </p:grpSp>
        <p:grpSp>
          <p:nvGrpSpPr>
            <p:cNvPr id="8" name="Group 7"/>
            <p:cNvGrpSpPr/>
            <p:nvPr/>
          </p:nvGrpSpPr>
          <p:grpSpPr>
            <a:xfrm>
              <a:off x="7456868" y="599405"/>
              <a:ext cx="1596980" cy="572572"/>
              <a:chOff x="7456868" y="599405"/>
              <a:chExt cx="1596980" cy="572572"/>
            </a:xfrm>
          </p:grpSpPr>
          <p:sp>
            <p:nvSpPr>
              <p:cNvPr id="6" name="Right Arrow 5"/>
              <p:cNvSpPr/>
              <p:nvPr/>
            </p:nvSpPr>
            <p:spPr>
              <a:xfrm>
                <a:off x="7456868" y="599405"/>
                <a:ext cx="1596980" cy="572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59898" y="701025"/>
                <a:ext cx="1197736" cy="369332"/>
              </a:xfrm>
              <a:prstGeom prst="rect">
                <a:avLst/>
              </a:prstGeom>
              <a:noFill/>
            </p:spPr>
            <p:txBody>
              <a:bodyPr wrap="square" rtlCol="0">
                <a:spAutoFit/>
              </a:bodyPr>
              <a:lstStyle/>
              <a:p>
                <a:r>
                  <a:rPr lang="en-US" dirty="0" smtClean="0"/>
                  <a:t>Edit Page</a:t>
                </a:r>
                <a:endParaRPr lang="en-US" dirty="0"/>
              </a:p>
            </p:txBody>
          </p:sp>
        </p:grpSp>
        <p:sp>
          <p:nvSpPr>
            <p:cNvPr id="9" name="Left Arrow 8"/>
            <p:cNvSpPr/>
            <p:nvPr/>
          </p:nvSpPr>
          <p:spPr>
            <a:xfrm>
              <a:off x="4667961" y="5197493"/>
              <a:ext cx="2106327" cy="6697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63670" y="5370490"/>
              <a:ext cx="1430313" cy="369332"/>
            </a:xfrm>
            <a:prstGeom prst="rect">
              <a:avLst/>
            </a:prstGeom>
            <a:noFill/>
          </p:spPr>
          <p:txBody>
            <a:bodyPr wrap="square" rtlCol="0">
              <a:spAutoFit/>
            </a:bodyPr>
            <a:lstStyle/>
            <a:p>
              <a:r>
                <a:rPr lang="en-US" dirty="0" smtClean="0"/>
                <a:t>Widget!!!</a:t>
              </a:r>
              <a:endParaRPr lang="en-US" dirty="0"/>
            </a:p>
          </p:txBody>
        </p:sp>
        <p:sp>
          <p:nvSpPr>
            <p:cNvPr id="11" name="Up Arrow 10"/>
            <p:cNvSpPr/>
            <p:nvPr/>
          </p:nvSpPr>
          <p:spPr>
            <a:xfrm>
              <a:off x="9800822" y="1070357"/>
              <a:ext cx="1983346" cy="18917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22415" y="1693083"/>
              <a:ext cx="1073465" cy="646331"/>
            </a:xfrm>
            <a:prstGeom prst="rect">
              <a:avLst/>
            </a:prstGeom>
            <a:noFill/>
          </p:spPr>
          <p:txBody>
            <a:bodyPr wrap="square" rtlCol="0">
              <a:spAutoFit/>
            </a:bodyPr>
            <a:lstStyle/>
            <a:p>
              <a:r>
                <a:rPr lang="en-US" dirty="0" smtClean="0"/>
                <a:t>Manage site</a:t>
              </a:r>
              <a:endParaRPr lang="en-US" dirty="0"/>
            </a:p>
          </p:txBody>
        </p:sp>
      </p:grpSp>
      <p:sp>
        <p:nvSpPr>
          <p:cNvPr id="14" name="Slide Number Placeholder 13"/>
          <p:cNvSpPr>
            <a:spLocks noGrp="1"/>
          </p:cNvSpPr>
          <p:nvPr>
            <p:ph type="sldNum" sz="quarter" idx="12"/>
          </p:nvPr>
        </p:nvSpPr>
        <p:spPr/>
        <p:txBody>
          <a:bodyPr/>
          <a:lstStyle/>
          <a:p>
            <a:fld id="{946667D3-5D4C-4294-ABE6-7036DA058B85}" type="slidenum">
              <a:rPr lang="en-US" smtClean="0"/>
              <a:t>13</a:t>
            </a:fld>
            <a:endParaRPr lang="en-US"/>
          </a:p>
        </p:txBody>
      </p:sp>
    </p:spTree>
    <p:extLst>
      <p:ext uri="{BB962C8B-B14F-4D97-AF65-F5344CB8AC3E}">
        <p14:creationId xmlns:p14="http://schemas.microsoft.com/office/powerpoint/2010/main" val="3482321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Site Layout</a:t>
            </a:r>
            <a:br>
              <a:rPr lang="en-US" dirty="0" smtClean="0"/>
            </a:br>
            <a:endParaRPr lang="en-US" dirty="0"/>
          </a:p>
        </p:txBody>
      </p:sp>
      <p:sp>
        <p:nvSpPr>
          <p:cNvPr id="3" name="Slide Number Placeholder 2"/>
          <p:cNvSpPr>
            <a:spLocks noGrp="1"/>
          </p:cNvSpPr>
          <p:nvPr>
            <p:ph type="sldNum" sz="quarter" idx="12"/>
          </p:nvPr>
        </p:nvSpPr>
        <p:spPr/>
        <p:txBody>
          <a:bodyPr/>
          <a:lstStyle/>
          <a:p>
            <a:fld id="{946667D3-5D4C-4294-ABE6-7036DA058B85}" type="slidenum">
              <a:rPr lang="en-US" smtClean="0"/>
              <a:t>14</a:t>
            </a:fld>
            <a:endParaRPr lang="en-US"/>
          </a:p>
        </p:txBody>
      </p:sp>
      <p:pic>
        <p:nvPicPr>
          <p:cNvPr id="4" name="Picture 3"/>
          <p:cNvPicPr>
            <a:picLocks noChangeAspect="1"/>
          </p:cNvPicPr>
          <p:nvPr/>
        </p:nvPicPr>
        <p:blipFill>
          <a:blip r:embed="rId2"/>
          <a:stretch>
            <a:fillRect/>
          </a:stretch>
        </p:blipFill>
        <p:spPr>
          <a:xfrm>
            <a:off x="0" y="1266494"/>
            <a:ext cx="7429500" cy="5438775"/>
          </a:xfrm>
          <a:prstGeom prst="rect">
            <a:avLst/>
          </a:prstGeom>
        </p:spPr>
      </p:pic>
      <p:sp>
        <p:nvSpPr>
          <p:cNvPr id="5" name="TextBox 4"/>
          <p:cNvSpPr txBox="1"/>
          <p:nvPr/>
        </p:nvSpPr>
        <p:spPr>
          <a:xfrm>
            <a:off x="8120418" y="1009934"/>
            <a:ext cx="3357349" cy="1200329"/>
          </a:xfrm>
          <a:prstGeom prst="rect">
            <a:avLst/>
          </a:prstGeom>
          <a:noFill/>
        </p:spPr>
        <p:txBody>
          <a:bodyPr wrap="square" rtlCol="0">
            <a:spAutoFit/>
          </a:bodyPr>
          <a:lstStyle/>
          <a:p>
            <a:r>
              <a:rPr lang="en-US" dirty="0" smtClean="0"/>
              <a:t>By editing Site Layout</a:t>
            </a:r>
          </a:p>
          <a:p>
            <a:r>
              <a:rPr lang="en-US" dirty="0" smtClean="0"/>
              <a:t>You can add or remove the header, sidebar, footer, and </a:t>
            </a:r>
            <a:r>
              <a:rPr lang="en-US" dirty="0" err="1" smtClean="0"/>
              <a:t>navitation</a:t>
            </a:r>
            <a:r>
              <a:rPr lang="en-US" dirty="0" smtClean="0"/>
              <a:t>.</a:t>
            </a:r>
            <a:endParaRPr lang="en-US" dirty="0"/>
          </a:p>
        </p:txBody>
      </p:sp>
      <p:sp>
        <p:nvSpPr>
          <p:cNvPr id="6" name="TextBox 5"/>
          <p:cNvSpPr txBox="1"/>
          <p:nvPr/>
        </p:nvSpPr>
        <p:spPr>
          <a:xfrm>
            <a:off x="8120418" y="3043451"/>
            <a:ext cx="3111689" cy="3416320"/>
          </a:xfrm>
          <a:prstGeom prst="rect">
            <a:avLst/>
          </a:prstGeom>
          <a:noFill/>
        </p:spPr>
        <p:txBody>
          <a:bodyPr wrap="square" rtlCol="0">
            <a:spAutoFit/>
          </a:bodyPr>
          <a:lstStyle/>
          <a:p>
            <a:r>
              <a:rPr lang="en-US" dirty="0"/>
              <a:t>If you use the “graduate student template”, to change the picture on the left hand side, follow these steps.</a:t>
            </a:r>
          </a:p>
          <a:p>
            <a:r>
              <a:rPr lang="en-US" dirty="0"/>
              <a:t>Select the Gear symbol in the right hand corner. Select “Edit Site Layout”.  You can then edit the image in the left side bar, you can change the header of the </a:t>
            </a:r>
            <a:r>
              <a:rPr lang="en-US" dirty="0" smtClean="0"/>
              <a:t>page</a:t>
            </a:r>
            <a:endParaRPr lang="en-US" dirty="0"/>
          </a:p>
        </p:txBody>
      </p:sp>
    </p:spTree>
    <p:extLst>
      <p:ext uri="{BB962C8B-B14F-4D97-AF65-F5344CB8AC3E}">
        <p14:creationId xmlns:p14="http://schemas.microsoft.com/office/powerpoint/2010/main" val="28420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lstStyle/>
          <a:p>
            <a:r>
              <a:rPr lang="en-US" dirty="0" smtClean="0"/>
              <a:t>Once in Edit Mode….</a:t>
            </a:r>
            <a:endParaRPr lang="en-US" dirty="0"/>
          </a:p>
        </p:txBody>
      </p:sp>
      <p:pic>
        <p:nvPicPr>
          <p:cNvPr id="3" name="Picture 2"/>
          <p:cNvPicPr>
            <a:picLocks noChangeAspect="1"/>
          </p:cNvPicPr>
          <p:nvPr/>
        </p:nvPicPr>
        <p:blipFill>
          <a:blip r:embed="rId3"/>
          <a:stretch>
            <a:fillRect/>
          </a:stretch>
        </p:blipFill>
        <p:spPr>
          <a:xfrm>
            <a:off x="451834" y="1369588"/>
            <a:ext cx="5076825" cy="337185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6096000" y="1369588"/>
            <a:ext cx="3324225" cy="285750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946667D3-5D4C-4294-ABE6-7036DA058B85}" type="slidenum">
              <a:rPr lang="en-US" smtClean="0"/>
              <a:t>15</a:t>
            </a:fld>
            <a:endParaRPr lang="en-US"/>
          </a:p>
        </p:txBody>
      </p:sp>
    </p:spTree>
    <p:extLst>
      <p:ext uri="{BB962C8B-B14F-4D97-AF65-F5344CB8AC3E}">
        <p14:creationId xmlns:p14="http://schemas.microsoft.com/office/powerpoint/2010/main" val="3302434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color scheme of your site</a:t>
            </a:r>
            <a:endParaRPr lang="en-US" dirty="0"/>
          </a:p>
        </p:txBody>
      </p:sp>
      <p:sp>
        <p:nvSpPr>
          <p:cNvPr id="3" name="Slide Number Placeholder 2"/>
          <p:cNvSpPr>
            <a:spLocks noGrp="1"/>
          </p:cNvSpPr>
          <p:nvPr>
            <p:ph type="sldNum" sz="quarter" idx="12"/>
          </p:nvPr>
        </p:nvSpPr>
        <p:spPr/>
        <p:txBody>
          <a:bodyPr/>
          <a:lstStyle/>
          <a:p>
            <a:fld id="{946667D3-5D4C-4294-ABE6-7036DA058B85}" type="slidenum">
              <a:rPr lang="en-US" smtClean="0"/>
              <a:t>16</a:t>
            </a:fld>
            <a:endParaRPr lang="en-US"/>
          </a:p>
        </p:txBody>
      </p:sp>
      <p:pic>
        <p:nvPicPr>
          <p:cNvPr id="4" name="Picture 3"/>
          <p:cNvPicPr>
            <a:picLocks noChangeAspect="1"/>
          </p:cNvPicPr>
          <p:nvPr/>
        </p:nvPicPr>
        <p:blipFill rotWithShape="1">
          <a:blip r:embed="rId2"/>
          <a:srcRect l="-109" t="-740" r="31765" b="740"/>
          <a:stretch/>
        </p:blipFill>
        <p:spPr>
          <a:xfrm>
            <a:off x="82349" y="1323975"/>
            <a:ext cx="8508314" cy="5534025"/>
          </a:xfrm>
          <a:prstGeom prst="rect">
            <a:avLst/>
          </a:prstGeom>
        </p:spPr>
      </p:pic>
      <p:sp>
        <p:nvSpPr>
          <p:cNvPr id="5" name="TextBox 4"/>
          <p:cNvSpPr txBox="1"/>
          <p:nvPr/>
        </p:nvSpPr>
        <p:spPr>
          <a:xfrm>
            <a:off x="8932332" y="1433015"/>
            <a:ext cx="2927572" cy="3139321"/>
          </a:xfrm>
          <a:prstGeom prst="rect">
            <a:avLst/>
          </a:prstGeom>
          <a:noFill/>
        </p:spPr>
        <p:txBody>
          <a:bodyPr wrap="square" rtlCol="0">
            <a:spAutoFit/>
          </a:bodyPr>
          <a:lstStyle/>
          <a:p>
            <a:r>
              <a:rPr lang="en-US" dirty="0" smtClean="0"/>
              <a:t>Go to the Gear symbol and Select Manage Site.</a:t>
            </a:r>
          </a:p>
          <a:p>
            <a:r>
              <a:rPr lang="en-US" dirty="0" smtClean="0"/>
              <a:t>Then Select ‘Themes, Colors, and Fonts’ from the left sidebar.</a:t>
            </a:r>
          </a:p>
          <a:p>
            <a:endParaRPr lang="en-US" dirty="0"/>
          </a:p>
          <a:p>
            <a:r>
              <a:rPr lang="en-US" dirty="0" smtClean="0"/>
              <a:t>Here you can use preset color combinations to customize your site and then preview those changes.</a:t>
            </a:r>
            <a:endParaRPr lang="en-US" dirty="0"/>
          </a:p>
        </p:txBody>
      </p:sp>
    </p:spTree>
    <p:extLst>
      <p:ext uri="{BB962C8B-B14F-4D97-AF65-F5344CB8AC3E}">
        <p14:creationId xmlns:p14="http://schemas.microsoft.com/office/powerpoint/2010/main" val="98516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175" y="1037230"/>
            <a:ext cx="6537949" cy="5418161"/>
          </a:xfrm>
          <a:prstGeom prst="rect">
            <a:avLst/>
          </a:prstGeom>
        </p:spPr>
      </p:pic>
      <p:sp>
        <p:nvSpPr>
          <p:cNvPr id="3" name="Title 2"/>
          <p:cNvSpPr>
            <a:spLocks noGrp="1"/>
          </p:cNvSpPr>
          <p:nvPr>
            <p:ph type="title"/>
          </p:nvPr>
        </p:nvSpPr>
        <p:spPr>
          <a:xfrm>
            <a:off x="638175" y="222732"/>
            <a:ext cx="10364451" cy="1596177"/>
          </a:xfrm>
        </p:spPr>
        <p:txBody>
          <a:bodyPr/>
          <a:lstStyle/>
          <a:p>
            <a:r>
              <a:rPr lang="en-US" dirty="0" smtClean="0"/>
              <a:t>Make Different Types of Pages</a:t>
            </a:r>
            <a:endParaRPr lang="en-US" dirty="0"/>
          </a:p>
        </p:txBody>
      </p:sp>
      <p:sp>
        <p:nvSpPr>
          <p:cNvPr id="4" name="TextBox 3"/>
          <p:cNvSpPr txBox="1"/>
          <p:nvPr/>
        </p:nvSpPr>
        <p:spPr>
          <a:xfrm>
            <a:off x="7710985" y="1690688"/>
            <a:ext cx="3642815" cy="923330"/>
          </a:xfrm>
          <a:prstGeom prst="rect">
            <a:avLst/>
          </a:prstGeom>
          <a:noFill/>
        </p:spPr>
        <p:txBody>
          <a:bodyPr wrap="square" rtlCol="0">
            <a:spAutoFit/>
          </a:bodyPr>
          <a:lstStyle/>
          <a:p>
            <a:r>
              <a:rPr lang="en-US" dirty="0" smtClean="0"/>
              <a:t>Google Sites Help has lots of easy to understand answers if you get confused!  </a:t>
            </a:r>
            <a:endParaRPr lang="en-US" dirty="0"/>
          </a:p>
        </p:txBody>
      </p:sp>
      <p:sp>
        <p:nvSpPr>
          <p:cNvPr id="5" name="Slide Number Placeholder 4"/>
          <p:cNvSpPr>
            <a:spLocks noGrp="1"/>
          </p:cNvSpPr>
          <p:nvPr>
            <p:ph type="sldNum" sz="quarter" idx="12"/>
          </p:nvPr>
        </p:nvSpPr>
        <p:spPr/>
        <p:txBody>
          <a:bodyPr/>
          <a:lstStyle/>
          <a:p>
            <a:fld id="{946667D3-5D4C-4294-ABE6-7036DA058B85}" type="slidenum">
              <a:rPr lang="en-US" smtClean="0"/>
              <a:t>17</a:t>
            </a:fld>
            <a:endParaRPr lang="en-US"/>
          </a:p>
        </p:txBody>
      </p:sp>
    </p:spTree>
    <p:extLst>
      <p:ext uri="{BB962C8B-B14F-4D97-AF65-F5344CB8AC3E}">
        <p14:creationId xmlns:p14="http://schemas.microsoft.com/office/powerpoint/2010/main" val="3292940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30" y="156715"/>
            <a:ext cx="10515600" cy="1325563"/>
          </a:xfrm>
        </p:spPr>
        <p:txBody>
          <a:bodyPr/>
          <a:lstStyle/>
          <a:p>
            <a:r>
              <a:rPr lang="en-US" dirty="0" smtClean="0"/>
              <a:t>Adding a Contact Form to Website</a:t>
            </a:r>
            <a:endParaRPr lang="en-US" dirty="0"/>
          </a:p>
        </p:txBody>
      </p:sp>
      <p:sp>
        <p:nvSpPr>
          <p:cNvPr id="3" name="Content Placeholder 2"/>
          <p:cNvSpPr>
            <a:spLocks noGrp="1"/>
          </p:cNvSpPr>
          <p:nvPr>
            <p:ph idx="1"/>
          </p:nvPr>
        </p:nvSpPr>
        <p:spPr>
          <a:xfrm>
            <a:off x="271530" y="1389577"/>
            <a:ext cx="4493654" cy="2836527"/>
          </a:xfrm>
        </p:spPr>
        <p:txBody>
          <a:bodyPr>
            <a:normAutofit/>
          </a:bodyPr>
          <a:lstStyle/>
          <a:p>
            <a:r>
              <a:rPr lang="en-US" dirty="0" smtClean="0"/>
              <a:t>Go to Google Docs or Drive</a:t>
            </a:r>
          </a:p>
          <a:p>
            <a:r>
              <a:rPr lang="en-US" dirty="0" smtClean="0"/>
              <a:t>Create a “Form”</a:t>
            </a:r>
          </a:p>
          <a:p>
            <a:r>
              <a:rPr lang="en-US" dirty="0" smtClean="0"/>
              <a:t>Add sections to Form. </a:t>
            </a:r>
          </a:p>
          <a:p>
            <a:pPr lvl="1"/>
            <a:r>
              <a:rPr lang="en-US" dirty="0" smtClean="0"/>
              <a:t>Name, Email, Question box.</a:t>
            </a:r>
          </a:p>
          <a:p>
            <a:pPr marL="457200" lvl="1" indent="0">
              <a:buNone/>
            </a:pPr>
            <a:endParaRPr lang="en-US" dirty="0"/>
          </a:p>
          <a:p>
            <a:r>
              <a:rPr lang="en-US" dirty="0" smtClean="0"/>
              <a:t>Save the Form</a:t>
            </a:r>
            <a:endParaRPr lang="en-US" dirty="0"/>
          </a:p>
          <a:p>
            <a:pPr marL="457200" lvl="1" indent="0">
              <a:buNone/>
            </a:pPr>
            <a:endParaRPr lang="en-US" dirty="0" smtClean="0"/>
          </a:p>
        </p:txBody>
      </p:sp>
      <p:pic>
        <p:nvPicPr>
          <p:cNvPr id="4" name="Picture 3"/>
          <p:cNvPicPr>
            <a:picLocks noChangeAspect="1"/>
          </p:cNvPicPr>
          <p:nvPr/>
        </p:nvPicPr>
        <p:blipFill rotWithShape="1">
          <a:blip r:embed="rId2"/>
          <a:srcRect l="20653"/>
          <a:stretch/>
        </p:blipFill>
        <p:spPr>
          <a:xfrm>
            <a:off x="5267460" y="1389577"/>
            <a:ext cx="6665603" cy="3976688"/>
          </a:xfrm>
          <a:prstGeom prst="rect">
            <a:avLst/>
          </a:prstGeom>
          <a:ln w="28575">
            <a:solidFill>
              <a:schemeClr val="tx1"/>
            </a:solidFill>
          </a:ln>
        </p:spPr>
      </p:pic>
      <p:sp>
        <p:nvSpPr>
          <p:cNvPr id="5" name="Slide Number Placeholder 4"/>
          <p:cNvSpPr>
            <a:spLocks noGrp="1"/>
          </p:cNvSpPr>
          <p:nvPr>
            <p:ph type="sldNum" sz="quarter" idx="12"/>
          </p:nvPr>
        </p:nvSpPr>
        <p:spPr/>
        <p:txBody>
          <a:bodyPr/>
          <a:lstStyle/>
          <a:p>
            <a:fld id="{946667D3-5D4C-4294-ABE6-7036DA058B85}" type="slidenum">
              <a:rPr lang="en-US" smtClean="0"/>
              <a:t>18</a:t>
            </a:fld>
            <a:endParaRPr lang="en-US"/>
          </a:p>
        </p:txBody>
      </p:sp>
    </p:spTree>
    <p:extLst>
      <p:ext uri="{BB962C8B-B14F-4D97-AF65-F5344CB8AC3E}">
        <p14:creationId xmlns:p14="http://schemas.microsoft.com/office/powerpoint/2010/main" val="805820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014" y="228645"/>
            <a:ext cx="4751231" cy="2939558"/>
          </a:xfrm>
        </p:spPr>
        <p:txBody>
          <a:bodyPr>
            <a:normAutofit/>
          </a:bodyPr>
          <a:lstStyle/>
          <a:p>
            <a:r>
              <a:rPr lang="en-US" dirty="0" smtClean="0"/>
              <a:t>Go back to your site, to the page you want to add the form to.</a:t>
            </a:r>
          </a:p>
          <a:p>
            <a:r>
              <a:rPr lang="en-US" dirty="0" smtClean="0"/>
              <a:t>Edit the Page, and select Insert.</a:t>
            </a:r>
          </a:p>
          <a:p>
            <a:r>
              <a:rPr lang="en-US" dirty="0" smtClean="0"/>
              <a:t>Hover over “Drive” and select “Form”.</a:t>
            </a:r>
          </a:p>
          <a:p>
            <a:endParaRPr lang="en-US" dirty="0"/>
          </a:p>
        </p:txBody>
      </p:sp>
      <p:pic>
        <p:nvPicPr>
          <p:cNvPr id="4" name="Picture 3"/>
          <p:cNvPicPr>
            <a:picLocks noChangeAspect="1"/>
          </p:cNvPicPr>
          <p:nvPr/>
        </p:nvPicPr>
        <p:blipFill>
          <a:blip r:embed="rId2"/>
          <a:stretch>
            <a:fillRect/>
          </a:stretch>
        </p:blipFill>
        <p:spPr>
          <a:xfrm>
            <a:off x="4971245" y="106250"/>
            <a:ext cx="6207617" cy="3265377"/>
          </a:xfrm>
          <a:prstGeom prst="rect">
            <a:avLst/>
          </a:prstGeom>
          <a:ln w="28575">
            <a:solidFill>
              <a:schemeClr val="tx1"/>
            </a:solidFill>
          </a:ln>
        </p:spPr>
      </p:pic>
      <p:pic>
        <p:nvPicPr>
          <p:cNvPr id="5" name="Picture 4"/>
          <p:cNvPicPr>
            <a:picLocks noChangeAspect="1"/>
          </p:cNvPicPr>
          <p:nvPr/>
        </p:nvPicPr>
        <p:blipFill>
          <a:blip r:embed="rId3"/>
          <a:stretch>
            <a:fillRect/>
          </a:stretch>
        </p:blipFill>
        <p:spPr>
          <a:xfrm>
            <a:off x="220014" y="2869672"/>
            <a:ext cx="5111571" cy="3988328"/>
          </a:xfrm>
          <a:prstGeom prst="rect">
            <a:avLst/>
          </a:prstGeom>
          <a:ln w="28575">
            <a:solidFill>
              <a:schemeClr val="tx1"/>
            </a:solidFill>
          </a:ln>
        </p:spPr>
      </p:pic>
      <p:sp>
        <p:nvSpPr>
          <p:cNvPr id="6" name="TextBox 5"/>
          <p:cNvSpPr txBox="1"/>
          <p:nvPr/>
        </p:nvSpPr>
        <p:spPr>
          <a:xfrm>
            <a:off x="5718220" y="3645034"/>
            <a:ext cx="5460642" cy="1200329"/>
          </a:xfrm>
          <a:prstGeom prst="rect">
            <a:avLst/>
          </a:prstGeom>
          <a:noFill/>
        </p:spPr>
        <p:txBody>
          <a:bodyPr wrap="square" rtlCol="0">
            <a:spAutoFit/>
          </a:bodyPr>
          <a:lstStyle/>
          <a:p>
            <a:r>
              <a:rPr lang="en-US" dirty="0" smtClean="0"/>
              <a:t>The saved form in your Google Drive should appear, as pictured to the left.</a:t>
            </a:r>
          </a:p>
          <a:p>
            <a:endParaRPr lang="en-US" dirty="0"/>
          </a:p>
          <a:p>
            <a:r>
              <a:rPr lang="en-US" dirty="0" smtClean="0"/>
              <a:t>Select the Form you want to use.</a:t>
            </a:r>
            <a:endParaRPr lang="en-US" dirty="0"/>
          </a:p>
        </p:txBody>
      </p:sp>
      <p:sp>
        <p:nvSpPr>
          <p:cNvPr id="2" name="Slide Number Placeholder 1"/>
          <p:cNvSpPr>
            <a:spLocks noGrp="1"/>
          </p:cNvSpPr>
          <p:nvPr>
            <p:ph type="sldNum" sz="quarter" idx="12"/>
          </p:nvPr>
        </p:nvSpPr>
        <p:spPr/>
        <p:txBody>
          <a:bodyPr/>
          <a:lstStyle/>
          <a:p>
            <a:fld id="{946667D3-5D4C-4294-ABE6-7036DA058B85}" type="slidenum">
              <a:rPr lang="en-US" smtClean="0"/>
              <a:t>19</a:t>
            </a:fld>
            <a:endParaRPr lang="en-US"/>
          </a:p>
        </p:txBody>
      </p:sp>
    </p:spTree>
    <p:extLst>
      <p:ext uri="{BB962C8B-B14F-4D97-AF65-F5344CB8AC3E}">
        <p14:creationId xmlns:p14="http://schemas.microsoft.com/office/powerpoint/2010/main" val="717555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Professional Networking</a:t>
            </a:r>
            <a:endParaRPr lang="en-US" dirty="0"/>
          </a:p>
        </p:txBody>
      </p:sp>
      <p:sp>
        <p:nvSpPr>
          <p:cNvPr id="3" name="Content Placeholder 2"/>
          <p:cNvSpPr>
            <a:spLocks noGrp="1"/>
          </p:cNvSpPr>
          <p:nvPr>
            <p:ph idx="1"/>
          </p:nvPr>
        </p:nvSpPr>
        <p:spPr>
          <a:xfrm>
            <a:off x="786516" y="1669270"/>
            <a:ext cx="8596668" cy="4131029"/>
          </a:xfrm>
        </p:spPr>
        <p:txBody>
          <a:bodyPr/>
          <a:lstStyle/>
          <a:p>
            <a:r>
              <a:rPr lang="en-US" sz="2800" dirty="0" smtClean="0"/>
              <a:t>Resume</a:t>
            </a:r>
          </a:p>
          <a:p>
            <a:r>
              <a:rPr lang="en-US" sz="2800" dirty="0" smtClean="0"/>
              <a:t>Business cards</a:t>
            </a:r>
          </a:p>
          <a:p>
            <a:r>
              <a:rPr lang="en-US" sz="2800" dirty="0" smtClean="0"/>
              <a:t>Personal Website</a:t>
            </a:r>
          </a:p>
          <a:p>
            <a:r>
              <a:rPr lang="en-US" sz="2800" dirty="0" smtClean="0"/>
              <a:t>LinkedIn Profile</a:t>
            </a:r>
          </a:p>
          <a:p>
            <a:r>
              <a:rPr lang="en-US" sz="2800" dirty="0" smtClean="0"/>
              <a:t>Professional Society</a:t>
            </a:r>
          </a:p>
          <a:p>
            <a:pPr marL="0" indent="0">
              <a:buNone/>
            </a:pPr>
            <a:endParaRPr lang="en-US" dirty="0"/>
          </a:p>
        </p:txBody>
      </p:sp>
      <p:sp>
        <p:nvSpPr>
          <p:cNvPr id="4" name="Slide Number Placeholder 3"/>
          <p:cNvSpPr>
            <a:spLocks noGrp="1"/>
          </p:cNvSpPr>
          <p:nvPr>
            <p:ph type="sldNum" sz="quarter" idx="12"/>
          </p:nvPr>
        </p:nvSpPr>
        <p:spPr/>
        <p:txBody>
          <a:bodyPr/>
          <a:lstStyle/>
          <a:p>
            <a:fld id="{946667D3-5D4C-4294-ABE6-7036DA058B85}" type="slidenum">
              <a:rPr lang="en-US" sz="1600" smtClean="0"/>
              <a:t>2</a:t>
            </a:fld>
            <a:endParaRPr lang="en-US" sz="1600" dirty="0"/>
          </a:p>
        </p:txBody>
      </p:sp>
    </p:spTree>
    <p:extLst>
      <p:ext uri="{BB962C8B-B14F-4D97-AF65-F5344CB8AC3E}">
        <p14:creationId xmlns:p14="http://schemas.microsoft.com/office/powerpoint/2010/main" val="2220017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08" y="172871"/>
            <a:ext cx="8596668" cy="1320800"/>
          </a:xfrm>
        </p:spPr>
        <p:txBody>
          <a:bodyPr/>
          <a:lstStyle/>
          <a:p>
            <a:r>
              <a:rPr lang="en-US" dirty="0" smtClean="0"/>
              <a:t>Bonus!!!</a:t>
            </a:r>
            <a:endParaRPr lang="en-US" dirty="0"/>
          </a:p>
        </p:txBody>
      </p:sp>
      <p:sp>
        <p:nvSpPr>
          <p:cNvPr id="3" name="Content Placeholder 2"/>
          <p:cNvSpPr>
            <a:spLocks noGrp="1"/>
          </p:cNvSpPr>
          <p:nvPr>
            <p:ph idx="1"/>
          </p:nvPr>
        </p:nvSpPr>
        <p:spPr>
          <a:xfrm>
            <a:off x="527208" y="938521"/>
            <a:ext cx="10515600" cy="711513"/>
          </a:xfrm>
        </p:spPr>
        <p:txBody>
          <a:bodyPr/>
          <a:lstStyle/>
          <a:p>
            <a:r>
              <a:rPr lang="en-US" dirty="0" smtClean="0"/>
              <a:t>You can choose a theme to make your form look fancy. </a:t>
            </a:r>
          </a:p>
          <a:p>
            <a:endParaRPr lang="en-US" dirty="0"/>
          </a:p>
        </p:txBody>
      </p:sp>
      <p:pic>
        <p:nvPicPr>
          <p:cNvPr id="4" name="Picture 3"/>
          <p:cNvPicPr>
            <a:picLocks noChangeAspect="1"/>
          </p:cNvPicPr>
          <p:nvPr/>
        </p:nvPicPr>
        <p:blipFill>
          <a:blip r:embed="rId2"/>
          <a:stretch>
            <a:fillRect/>
          </a:stretch>
        </p:blipFill>
        <p:spPr>
          <a:xfrm>
            <a:off x="694125" y="1493671"/>
            <a:ext cx="8877300" cy="4210050"/>
          </a:xfrm>
          <a:prstGeom prst="rect">
            <a:avLst/>
          </a:prstGeom>
        </p:spPr>
      </p:pic>
      <p:sp>
        <p:nvSpPr>
          <p:cNvPr id="5" name="Slide Number Placeholder 4"/>
          <p:cNvSpPr>
            <a:spLocks noGrp="1"/>
          </p:cNvSpPr>
          <p:nvPr>
            <p:ph type="sldNum" sz="quarter" idx="12"/>
          </p:nvPr>
        </p:nvSpPr>
        <p:spPr/>
        <p:txBody>
          <a:bodyPr/>
          <a:lstStyle/>
          <a:p>
            <a:fld id="{946667D3-5D4C-4294-ABE6-7036DA058B85}" type="slidenum">
              <a:rPr lang="en-US" smtClean="0"/>
              <a:t>20</a:t>
            </a:fld>
            <a:endParaRPr lang="en-US"/>
          </a:p>
        </p:txBody>
      </p:sp>
    </p:spTree>
    <p:extLst>
      <p:ext uri="{BB962C8B-B14F-4D97-AF65-F5344CB8AC3E}">
        <p14:creationId xmlns:p14="http://schemas.microsoft.com/office/powerpoint/2010/main" val="160908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2472"/>
          </a:xfrm>
        </p:spPr>
        <p:txBody>
          <a:bodyPr/>
          <a:lstStyle/>
          <a:p>
            <a:r>
              <a:rPr lang="en-US" dirty="0" smtClean="0"/>
              <a:t>Adding Google Analytics to your site</a:t>
            </a:r>
            <a:endParaRPr lang="en-US" dirty="0"/>
          </a:p>
        </p:txBody>
      </p:sp>
      <p:sp>
        <p:nvSpPr>
          <p:cNvPr id="3" name="Content Placeholder 2"/>
          <p:cNvSpPr>
            <a:spLocks noGrp="1"/>
          </p:cNvSpPr>
          <p:nvPr>
            <p:ph idx="1"/>
          </p:nvPr>
        </p:nvSpPr>
        <p:spPr>
          <a:xfrm>
            <a:off x="677334" y="1392073"/>
            <a:ext cx="8596668" cy="4649290"/>
          </a:xfrm>
        </p:spPr>
        <p:txBody>
          <a:bodyPr/>
          <a:lstStyle/>
          <a:p>
            <a:r>
              <a:rPr lang="en-US" dirty="0" smtClean="0"/>
              <a:t>Will allow you to analyze who is viewing your site and from where.</a:t>
            </a:r>
          </a:p>
          <a:p>
            <a:r>
              <a:rPr lang="en-US" dirty="0" smtClean="0"/>
              <a:t>Will give you insights to what viewers are looking at on your site.</a:t>
            </a:r>
          </a:p>
          <a:p>
            <a:pPr lvl="1"/>
            <a:r>
              <a:rPr lang="en-US" dirty="0" smtClean="0"/>
              <a:t>Page specific</a:t>
            </a:r>
            <a:r>
              <a:rPr lang="en-US" dirty="0" smtClean="0"/>
              <a:t>.</a:t>
            </a:r>
          </a:p>
          <a:p>
            <a:pPr lvl="1"/>
            <a:r>
              <a:rPr lang="en-US" dirty="0" smtClean="0"/>
              <a:t>Are they actually reading the content on the page?  It will tell you how long a viewer will stay on a page before moving to another page or leaving the site.</a:t>
            </a:r>
          </a:p>
          <a:p>
            <a:pPr lvl="1"/>
            <a:r>
              <a:rPr lang="en-US" dirty="0" smtClean="0"/>
              <a:t>Will tell you about visitors who are returning versus new viewers.</a:t>
            </a:r>
            <a:endParaRPr lang="en-US" dirty="0" smtClean="0"/>
          </a:p>
          <a:p>
            <a:r>
              <a:rPr lang="en-US" dirty="0" smtClean="0"/>
              <a:t>Free with Google sites and I think other sites as well.</a:t>
            </a:r>
          </a:p>
          <a:p>
            <a:pPr marL="0" indent="0">
              <a:buNone/>
            </a:pPr>
            <a:endParaRPr lang="en-US" dirty="0"/>
          </a:p>
        </p:txBody>
      </p:sp>
      <p:sp>
        <p:nvSpPr>
          <p:cNvPr id="4" name="Slide Number Placeholder 3"/>
          <p:cNvSpPr>
            <a:spLocks noGrp="1"/>
          </p:cNvSpPr>
          <p:nvPr>
            <p:ph type="sldNum" sz="quarter" idx="12"/>
          </p:nvPr>
        </p:nvSpPr>
        <p:spPr/>
        <p:txBody>
          <a:bodyPr/>
          <a:lstStyle/>
          <a:p>
            <a:fld id="{946667D3-5D4C-4294-ABE6-7036DA058B85}" type="slidenum">
              <a:rPr lang="en-US" smtClean="0"/>
              <a:t>21</a:t>
            </a:fld>
            <a:endParaRPr lang="en-US"/>
          </a:p>
        </p:txBody>
      </p:sp>
    </p:spTree>
    <p:extLst>
      <p:ext uri="{BB962C8B-B14F-4D97-AF65-F5344CB8AC3E}">
        <p14:creationId xmlns:p14="http://schemas.microsoft.com/office/powerpoint/2010/main" val="3459102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472" y="109182"/>
            <a:ext cx="11948528" cy="5595582"/>
          </a:xfrm>
          <a:prstGeom prst="rect">
            <a:avLst/>
          </a:prstGeom>
        </p:spPr>
      </p:pic>
      <p:pic>
        <p:nvPicPr>
          <p:cNvPr id="3" name="Picture 2"/>
          <p:cNvPicPr>
            <a:picLocks noChangeAspect="1"/>
          </p:cNvPicPr>
          <p:nvPr/>
        </p:nvPicPr>
        <p:blipFill rotWithShape="1">
          <a:blip r:embed="rId4"/>
          <a:srcRect l="3785" t="6541" r="3957" b="12336"/>
          <a:stretch/>
        </p:blipFill>
        <p:spPr>
          <a:xfrm>
            <a:off x="243472" y="5704764"/>
            <a:ext cx="2442950" cy="1050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3214616" y="5825390"/>
            <a:ext cx="2514600" cy="809625"/>
          </a:xfrm>
          <a:prstGeom prst="rect">
            <a:avLst/>
          </a:prstGeom>
        </p:spPr>
      </p:pic>
      <p:cxnSp>
        <p:nvCxnSpPr>
          <p:cNvPr id="6" name="Straight Arrow Connector 5"/>
          <p:cNvCxnSpPr/>
          <p:nvPr/>
        </p:nvCxnSpPr>
        <p:spPr>
          <a:xfrm flipH="1">
            <a:off x="1583140" y="2565779"/>
            <a:ext cx="982639" cy="30298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a:off x="4026090" y="2565779"/>
            <a:ext cx="163772" cy="32596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Slide Number Placeholder 9"/>
          <p:cNvSpPr>
            <a:spLocks noGrp="1"/>
          </p:cNvSpPr>
          <p:nvPr>
            <p:ph type="sldNum" sz="quarter" idx="12"/>
          </p:nvPr>
        </p:nvSpPr>
        <p:spPr/>
        <p:txBody>
          <a:bodyPr/>
          <a:lstStyle/>
          <a:p>
            <a:fld id="{946667D3-5D4C-4294-ABE6-7036DA058B85}" type="slidenum">
              <a:rPr lang="en-US" smtClean="0"/>
              <a:t>22</a:t>
            </a:fld>
            <a:endParaRPr lang="en-US"/>
          </a:p>
        </p:txBody>
      </p:sp>
    </p:spTree>
    <p:extLst>
      <p:ext uri="{BB962C8B-B14F-4D97-AF65-F5344CB8AC3E}">
        <p14:creationId xmlns:p14="http://schemas.microsoft.com/office/powerpoint/2010/main" val="107097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868" y="1930400"/>
            <a:ext cx="10239375" cy="3752850"/>
          </a:xfrm>
          <a:prstGeom prst="rect">
            <a:avLst/>
          </a:prstGeom>
        </p:spPr>
      </p:pic>
      <p:sp>
        <p:nvSpPr>
          <p:cNvPr id="4" name="Title 3"/>
          <p:cNvSpPr>
            <a:spLocks noGrp="1"/>
          </p:cNvSpPr>
          <p:nvPr>
            <p:ph type="title"/>
          </p:nvPr>
        </p:nvSpPr>
        <p:spPr/>
        <p:txBody>
          <a:bodyPr/>
          <a:lstStyle/>
          <a:p>
            <a:r>
              <a:rPr lang="en-US" dirty="0" smtClean="0"/>
              <a:t>Geographical Information about viewers.</a:t>
            </a:r>
            <a:endParaRPr lang="en-US" dirty="0"/>
          </a:p>
        </p:txBody>
      </p:sp>
      <p:sp>
        <p:nvSpPr>
          <p:cNvPr id="5" name="Slide Number Placeholder 4"/>
          <p:cNvSpPr>
            <a:spLocks noGrp="1"/>
          </p:cNvSpPr>
          <p:nvPr>
            <p:ph type="sldNum" sz="quarter" idx="12"/>
          </p:nvPr>
        </p:nvSpPr>
        <p:spPr/>
        <p:txBody>
          <a:bodyPr/>
          <a:lstStyle/>
          <a:p>
            <a:fld id="{946667D3-5D4C-4294-ABE6-7036DA058B85}" type="slidenum">
              <a:rPr lang="en-US" smtClean="0"/>
              <a:t>23</a:t>
            </a:fld>
            <a:endParaRPr lang="en-US"/>
          </a:p>
        </p:txBody>
      </p:sp>
      <p:sp>
        <p:nvSpPr>
          <p:cNvPr id="3" name="TextBox 2"/>
          <p:cNvSpPr txBox="1"/>
          <p:nvPr/>
        </p:nvSpPr>
        <p:spPr>
          <a:xfrm>
            <a:off x="677334" y="5579697"/>
            <a:ext cx="7456732" cy="923330"/>
          </a:xfrm>
          <a:prstGeom prst="rect">
            <a:avLst/>
          </a:prstGeom>
          <a:noFill/>
        </p:spPr>
        <p:txBody>
          <a:bodyPr wrap="square" rtlCol="0">
            <a:spAutoFit/>
          </a:bodyPr>
          <a:lstStyle/>
          <a:p>
            <a:r>
              <a:rPr lang="en-US" dirty="0" smtClean="0"/>
              <a:t>You can learn about who is looking you up.  This is also great to use after you attend conferences, because you can see how people you met went online to learn more about you.</a:t>
            </a:r>
            <a:endParaRPr lang="en-US" dirty="0"/>
          </a:p>
        </p:txBody>
      </p:sp>
    </p:spTree>
    <p:extLst>
      <p:ext uri="{BB962C8B-B14F-4D97-AF65-F5344CB8AC3E}">
        <p14:creationId xmlns:p14="http://schemas.microsoft.com/office/powerpoint/2010/main" val="3485870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people going on your website?</a:t>
            </a:r>
            <a:endParaRPr lang="en-US" dirty="0"/>
          </a:p>
        </p:txBody>
      </p:sp>
      <p:pic>
        <p:nvPicPr>
          <p:cNvPr id="3" name="Picture 2"/>
          <p:cNvPicPr>
            <a:picLocks noChangeAspect="1"/>
          </p:cNvPicPr>
          <p:nvPr/>
        </p:nvPicPr>
        <p:blipFill>
          <a:blip r:embed="rId2"/>
          <a:stretch>
            <a:fillRect/>
          </a:stretch>
        </p:blipFill>
        <p:spPr>
          <a:xfrm>
            <a:off x="300251" y="1801931"/>
            <a:ext cx="10931857" cy="4714875"/>
          </a:xfrm>
          <a:prstGeom prst="rect">
            <a:avLst/>
          </a:prstGeom>
        </p:spPr>
      </p:pic>
      <p:sp>
        <p:nvSpPr>
          <p:cNvPr id="4" name="Slide Number Placeholder 3"/>
          <p:cNvSpPr>
            <a:spLocks noGrp="1"/>
          </p:cNvSpPr>
          <p:nvPr>
            <p:ph type="sldNum" sz="quarter" idx="12"/>
          </p:nvPr>
        </p:nvSpPr>
        <p:spPr/>
        <p:txBody>
          <a:bodyPr/>
          <a:lstStyle/>
          <a:p>
            <a:fld id="{946667D3-5D4C-4294-ABE6-7036DA058B85}" type="slidenum">
              <a:rPr lang="en-US" smtClean="0"/>
              <a:t>24</a:t>
            </a:fld>
            <a:endParaRPr lang="en-US"/>
          </a:p>
        </p:txBody>
      </p:sp>
    </p:spTree>
    <p:extLst>
      <p:ext uri="{BB962C8B-B14F-4D97-AF65-F5344CB8AC3E}">
        <p14:creationId xmlns:p14="http://schemas.microsoft.com/office/powerpoint/2010/main" val="38784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a Domain Name</a:t>
            </a:r>
            <a:endParaRPr lang="en-US" dirty="0"/>
          </a:p>
        </p:txBody>
      </p:sp>
      <p:sp>
        <p:nvSpPr>
          <p:cNvPr id="3" name="Content Placeholder 2"/>
          <p:cNvSpPr>
            <a:spLocks noGrp="1"/>
          </p:cNvSpPr>
          <p:nvPr>
            <p:ph idx="1"/>
          </p:nvPr>
        </p:nvSpPr>
        <p:spPr>
          <a:xfrm>
            <a:off x="838200" y="1374863"/>
            <a:ext cx="10515600" cy="4832753"/>
          </a:xfrm>
        </p:spPr>
        <p:txBody>
          <a:bodyPr>
            <a:normAutofit lnSpcReduction="10000"/>
          </a:bodyPr>
          <a:lstStyle/>
          <a:p>
            <a:r>
              <a:rPr lang="en-US" dirty="0" smtClean="0">
                <a:hlinkClick r:id="rId2"/>
              </a:rPr>
              <a:t>www.godaddy.com</a:t>
            </a:r>
            <a:endParaRPr lang="en-US" dirty="0" smtClean="0"/>
          </a:p>
          <a:p>
            <a:r>
              <a:rPr lang="en-US" dirty="0" smtClean="0">
                <a:hlinkClick r:id="rId3"/>
              </a:rPr>
              <a:t>www.1and1.com</a:t>
            </a:r>
            <a:endParaRPr lang="en-US" dirty="0" smtClean="0"/>
          </a:p>
          <a:p>
            <a:endParaRPr lang="en-US" dirty="0" smtClean="0"/>
          </a:p>
          <a:p>
            <a:r>
              <a:rPr lang="en-US" dirty="0" smtClean="0"/>
              <a:t>.info extensions are cheaper than .com</a:t>
            </a:r>
          </a:p>
          <a:p>
            <a:r>
              <a:rPr lang="en-US" dirty="0" smtClean="0"/>
              <a:t>Should purchase it for at least 2+ years.</a:t>
            </a:r>
          </a:p>
          <a:p>
            <a:pPr lvl="1"/>
            <a:r>
              <a:rPr lang="en-US" dirty="0" smtClean="0"/>
              <a:t>This makes it cheaper and less of a hassle to renew.</a:t>
            </a:r>
          </a:p>
          <a:p>
            <a:pPr lvl="1"/>
            <a:r>
              <a:rPr lang="en-US" dirty="0" smtClean="0"/>
              <a:t>Sign up with an email that you aren’t  going to lose access to</a:t>
            </a:r>
            <a:r>
              <a:rPr lang="en-US" dirty="0" smtClean="0"/>
              <a:t>.</a:t>
            </a:r>
            <a:endParaRPr lang="en-US" dirty="0" smtClean="0"/>
          </a:p>
          <a:p>
            <a:pPr marL="457200" lvl="1" indent="0">
              <a:buNone/>
            </a:pPr>
            <a:endParaRPr lang="en-US" dirty="0" smtClean="0"/>
          </a:p>
          <a:p>
            <a:r>
              <a:rPr lang="en-US" dirty="0" smtClean="0"/>
              <a:t>Your domain name should match your Brand Identity</a:t>
            </a:r>
            <a:r>
              <a:rPr lang="en-US" dirty="0" smtClean="0"/>
              <a:t>.</a:t>
            </a:r>
          </a:p>
          <a:p>
            <a:pPr lvl="1"/>
            <a:r>
              <a:rPr lang="en-US" dirty="0" smtClean="0"/>
              <a:t>Are you going to be changing your name in the future?</a:t>
            </a:r>
            <a:endParaRPr lang="en-US" dirty="0" smtClean="0"/>
          </a:p>
          <a:p>
            <a:endParaRPr lang="en-US" dirty="0"/>
          </a:p>
          <a:p>
            <a:r>
              <a:rPr lang="en-US" dirty="0" smtClean="0"/>
              <a:t>To attach your domain name to the website you just made, follow along with this video: </a:t>
            </a:r>
            <a:r>
              <a:rPr lang="en-US" dirty="0" smtClean="0">
                <a:hlinkClick r:id="rId4"/>
              </a:rPr>
              <a:t>https://www.youtube.com/watch?v=1bFzeI7NxLw</a:t>
            </a:r>
            <a:endParaRPr lang="en-US" dirty="0" smtClean="0"/>
          </a:p>
          <a:p>
            <a:endParaRPr lang="en-US" dirty="0"/>
          </a:p>
        </p:txBody>
      </p:sp>
      <p:sp>
        <p:nvSpPr>
          <p:cNvPr id="4" name="Slide Number Placeholder 3"/>
          <p:cNvSpPr>
            <a:spLocks noGrp="1"/>
          </p:cNvSpPr>
          <p:nvPr>
            <p:ph type="sldNum" sz="quarter" idx="12"/>
          </p:nvPr>
        </p:nvSpPr>
        <p:spPr/>
        <p:txBody>
          <a:bodyPr/>
          <a:lstStyle/>
          <a:p>
            <a:fld id="{946667D3-5D4C-4294-ABE6-7036DA058B85}" type="slidenum">
              <a:rPr lang="en-US" smtClean="0"/>
              <a:t>25</a:t>
            </a:fld>
            <a:endParaRPr lang="en-US"/>
          </a:p>
        </p:txBody>
      </p:sp>
    </p:spTree>
    <p:extLst>
      <p:ext uri="{BB962C8B-B14F-4D97-AF65-F5344CB8AC3E}">
        <p14:creationId xmlns:p14="http://schemas.microsoft.com/office/powerpoint/2010/main" val="370179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 versus URL</a:t>
            </a:r>
            <a:endParaRPr lang="en-US" dirty="0"/>
          </a:p>
        </p:txBody>
      </p:sp>
      <p:sp>
        <p:nvSpPr>
          <p:cNvPr id="3" name="Content Placeholder 2"/>
          <p:cNvSpPr>
            <a:spLocks noGrp="1"/>
          </p:cNvSpPr>
          <p:nvPr>
            <p:ph idx="1"/>
          </p:nvPr>
        </p:nvSpPr>
        <p:spPr>
          <a:xfrm>
            <a:off x="677334" y="1501254"/>
            <a:ext cx="8596668" cy="5213445"/>
          </a:xfrm>
        </p:spPr>
        <p:txBody>
          <a:bodyPr>
            <a:normAutofit/>
          </a:bodyPr>
          <a:lstStyle/>
          <a:p>
            <a:r>
              <a:rPr lang="en-US" dirty="0" smtClean="0"/>
              <a:t>The exact URL of my template site is</a:t>
            </a:r>
            <a:r>
              <a:rPr lang="en-US" dirty="0"/>
              <a:t>: </a:t>
            </a:r>
            <a:r>
              <a:rPr lang="en-US" dirty="0">
                <a:hlinkClick r:id="rId2"/>
              </a:rPr>
              <a:t>https://sites.google.com/site/studentwebsitepromote</a:t>
            </a:r>
            <a:r>
              <a:rPr lang="en-US" dirty="0" smtClean="0">
                <a:hlinkClick r:id="rId2"/>
              </a:rPr>
              <a:t>/</a:t>
            </a:r>
            <a:endParaRPr lang="en-US" dirty="0" smtClean="0"/>
          </a:p>
          <a:p>
            <a:r>
              <a:rPr lang="en-US" dirty="0" smtClean="0"/>
              <a:t>This is already a really long URL because it’s hosted by Google.  So to make it easier, I might purchase a domain name.  Then people don’t necessarily know it’s hosted by Google. </a:t>
            </a:r>
          </a:p>
          <a:p>
            <a:r>
              <a:rPr lang="en-US" dirty="0" smtClean="0"/>
              <a:t>So to make it easier for people to get there, I can buy a domain name such as : </a:t>
            </a:r>
            <a:r>
              <a:rPr lang="en-US" dirty="0" smtClean="0">
                <a:hlinkClick r:id="rId3"/>
              </a:rPr>
              <a:t>www.studenttemplate.info</a:t>
            </a:r>
            <a:r>
              <a:rPr lang="en-US" dirty="0" smtClean="0"/>
              <a:t> to make it easier for people to get there.</a:t>
            </a:r>
            <a:endParaRPr lang="en-US" dirty="0"/>
          </a:p>
          <a:p>
            <a:r>
              <a:rPr lang="en-US" dirty="0" smtClean="0"/>
              <a:t>From netforbeginners.about.com</a:t>
            </a:r>
          </a:p>
          <a:p>
            <a:endParaRPr lang="en-US" dirty="0" smtClean="0"/>
          </a:p>
          <a:p>
            <a:endParaRPr lang="en-US" dirty="0" smtClean="0"/>
          </a:p>
          <a:p>
            <a:pPr marL="0" indent="0">
              <a:buNone/>
            </a:pPr>
            <a:endParaRPr lang="en-US" dirty="0" smtClean="0"/>
          </a:p>
          <a:p>
            <a:r>
              <a:rPr lang="en-US" dirty="0" smtClean="0"/>
              <a:t>People don’t like to type slash marks!  </a:t>
            </a:r>
          </a:p>
          <a:p>
            <a:r>
              <a:rPr lang="en-US" dirty="0" smtClean="0"/>
              <a:t>Makes it short and sweet.</a:t>
            </a:r>
          </a:p>
          <a:p>
            <a:endParaRPr lang="en-US" dirty="0"/>
          </a:p>
        </p:txBody>
      </p:sp>
      <p:sp>
        <p:nvSpPr>
          <p:cNvPr id="4" name="Slide Number Placeholder 3"/>
          <p:cNvSpPr>
            <a:spLocks noGrp="1"/>
          </p:cNvSpPr>
          <p:nvPr>
            <p:ph type="sldNum" sz="quarter" idx="12"/>
          </p:nvPr>
        </p:nvSpPr>
        <p:spPr/>
        <p:txBody>
          <a:bodyPr/>
          <a:lstStyle/>
          <a:p>
            <a:fld id="{946667D3-5D4C-4294-ABE6-7036DA058B85}" type="slidenum">
              <a:rPr lang="en-US" smtClean="0"/>
              <a:t>26</a:t>
            </a:fld>
            <a:endParaRPr lang="en-US"/>
          </a:p>
        </p:txBody>
      </p:sp>
      <p:pic>
        <p:nvPicPr>
          <p:cNvPr id="5" name="Picture 4"/>
          <p:cNvPicPr>
            <a:picLocks noChangeAspect="1"/>
          </p:cNvPicPr>
          <p:nvPr/>
        </p:nvPicPr>
        <p:blipFill>
          <a:blip r:embed="rId4"/>
          <a:stretch>
            <a:fillRect/>
          </a:stretch>
        </p:blipFill>
        <p:spPr>
          <a:xfrm>
            <a:off x="2423536" y="4107976"/>
            <a:ext cx="5848350" cy="1200150"/>
          </a:xfrm>
          <a:prstGeom prst="rect">
            <a:avLst/>
          </a:prstGeom>
        </p:spPr>
      </p:pic>
    </p:spTree>
    <p:extLst>
      <p:ext uri="{BB962C8B-B14F-4D97-AF65-F5344CB8AC3E}">
        <p14:creationId xmlns:p14="http://schemas.microsoft.com/office/powerpoint/2010/main" val="1339906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Cards</a:t>
            </a:r>
            <a:endParaRPr lang="en-US" dirty="0"/>
          </a:p>
        </p:txBody>
      </p:sp>
      <p:sp>
        <p:nvSpPr>
          <p:cNvPr id="3" name="Content Placeholder 2"/>
          <p:cNvSpPr>
            <a:spLocks noGrp="1"/>
          </p:cNvSpPr>
          <p:nvPr>
            <p:ph idx="1"/>
          </p:nvPr>
        </p:nvSpPr>
        <p:spPr>
          <a:xfrm>
            <a:off x="838200" y="1400622"/>
            <a:ext cx="7223975" cy="4351338"/>
          </a:xfrm>
        </p:spPr>
        <p:txBody>
          <a:bodyPr>
            <a:normAutofit/>
          </a:bodyPr>
          <a:lstStyle/>
          <a:p>
            <a:r>
              <a:rPr lang="en-US" dirty="0" smtClean="0"/>
              <a:t>Business cards are a great tool for networking. </a:t>
            </a:r>
          </a:p>
          <a:p>
            <a:r>
              <a:rPr lang="en-US" dirty="0" smtClean="0"/>
              <a:t>Think of it as a mini-resume!</a:t>
            </a:r>
          </a:p>
          <a:p>
            <a:r>
              <a:rPr lang="en-US" dirty="0" smtClean="0"/>
              <a:t>Business cards can be fun and professional.</a:t>
            </a:r>
          </a:p>
          <a:p>
            <a:pPr lvl="1"/>
            <a:r>
              <a:rPr lang="en-US" dirty="0" smtClean="0"/>
              <a:t>If people think your card is interesting, they’ll keep it or at least remember it!</a:t>
            </a:r>
          </a:p>
          <a:p>
            <a:pPr lvl="1"/>
            <a:r>
              <a:rPr lang="en-US" dirty="0" smtClean="0"/>
              <a:t>Don’t go overboard though.</a:t>
            </a:r>
          </a:p>
          <a:p>
            <a:endParaRPr lang="en-US" dirty="0"/>
          </a:p>
          <a:p>
            <a:pPr marL="0" indent="0">
              <a:buNone/>
            </a:pPr>
            <a:r>
              <a:rPr lang="en-US" dirty="0" smtClean="0"/>
              <a:t>Websites for business cards.</a:t>
            </a:r>
          </a:p>
          <a:p>
            <a:r>
              <a:rPr lang="en-US" dirty="0" smtClean="0">
                <a:hlinkClick r:id="rId2"/>
              </a:rPr>
              <a:t>Vistaprint.com</a:t>
            </a:r>
            <a:endParaRPr lang="en-US" dirty="0" smtClean="0"/>
          </a:p>
          <a:p>
            <a:r>
              <a:rPr lang="en-US" dirty="0" smtClean="0">
                <a:hlinkClick r:id="rId3"/>
              </a:rPr>
              <a:t>Moo.com</a:t>
            </a:r>
            <a:endParaRPr lang="en-US" dirty="0" smtClean="0"/>
          </a:p>
          <a:p>
            <a:r>
              <a:rPr lang="en-US" dirty="0" smtClean="0"/>
              <a:t>Print your own with </a:t>
            </a:r>
            <a:r>
              <a:rPr lang="en-US" dirty="0" smtClean="0">
                <a:hlinkClick r:id="rId4"/>
              </a:rPr>
              <a:t>Avery</a:t>
            </a:r>
            <a:r>
              <a:rPr lang="en-US" dirty="0" smtClean="0"/>
              <a:t>.</a:t>
            </a:r>
            <a:endParaRPr lang="en-US" dirty="0"/>
          </a:p>
        </p:txBody>
      </p:sp>
      <p:pic>
        <p:nvPicPr>
          <p:cNvPr id="2050" name="Picture 2" descr="https://fbcdn-sphotos-b-a.akamaihd.net/hphotos-ak-frc3/v/t1.0-9/1011509_10201889834186176_1318067838_n.jpg?oh=2949528ea665bac8a2d1d1446383b285&amp;oe=54D14A1D&amp;__gda__=1419577463_3430c41d017a6bbe657e6c8ea6d65253"/>
          <p:cNvPicPr>
            <a:picLocks noChangeAspect="1" noChangeArrowheads="1"/>
          </p:cNvPicPr>
          <p:nvPr/>
        </p:nvPicPr>
        <p:blipFill rotWithShape="1">
          <a:blip r:embed="rId5">
            <a:extLst>
              <a:ext uri="{28A0092B-C50C-407E-A947-70E740481C1C}">
                <a14:useLocalDpi xmlns:a14="http://schemas.microsoft.com/office/drawing/2010/main" val="0"/>
              </a:ext>
            </a:extLst>
          </a:blip>
          <a:srcRect l="605" t="-506" r="-605" b="49528"/>
          <a:stretch/>
        </p:blipFill>
        <p:spPr bwMode="auto">
          <a:xfrm>
            <a:off x="5538943" y="3485882"/>
            <a:ext cx="6381750" cy="25929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46667D3-5D4C-4294-ABE6-7036DA058B85}" type="slidenum">
              <a:rPr lang="en-US" smtClean="0"/>
              <a:t>27</a:t>
            </a:fld>
            <a:endParaRPr lang="en-US"/>
          </a:p>
        </p:txBody>
      </p:sp>
    </p:spTree>
    <p:extLst>
      <p:ext uri="{BB962C8B-B14F-4D97-AF65-F5344CB8AC3E}">
        <p14:creationId xmlns:p14="http://schemas.microsoft.com/office/powerpoint/2010/main" val="3959285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QR Code</a:t>
            </a:r>
            <a:endParaRPr lang="en-US" dirty="0"/>
          </a:p>
        </p:txBody>
      </p:sp>
      <p:sp>
        <p:nvSpPr>
          <p:cNvPr id="3" name="Content Placeholder 2"/>
          <p:cNvSpPr>
            <a:spLocks noGrp="1"/>
          </p:cNvSpPr>
          <p:nvPr>
            <p:ph idx="1"/>
          </p:nvPr>
        </p:nvSpPr>
        <p:spPr>
          <a:xfrm>
            <a:off x="310166" y="1349107"/>
            <a:ext cx="6670183" cy="4351338"/>
          </a:xfrm>
        </p:spPr>
        <p:txBody>
          <a:bodyPr>
            <a:normAutofit/>
          </a:bodyPr>
          <a:lstStyle/>
          <a:p>
            <a:r>
              <a:rPr lang="en-US" dirty="0" smtClean="0"/>
              <a:t>QR codes can be read by smartphones that have a QR app.</a:t>
            </a:r>
          </a:p>
          <a:p>
            <a:r>
              <a:rPr lang="en-US" dirty="0" smtClean="0"/>
              <a:t>This code can be set up to take the viewer/scanner directly to your website, LinkedIn profile, or a digital resume!</a:t>
            </a:r>
          </a:p>
          <a:p>
            <a:r>
              <a:rPr lang="en-US" dirty="0" smtClean="0">
                <a:hlinkClick r:id="rId2"/>
              </a:rPr>
              <a:t>http://www.qrstuff.com/</a:t>
            </a:r>
            <a:endParaRPr lang="en-US" dirty="0" smtClean="0"/>
          </a:p>
          <a:p>
            <a:r>
              <a:rPr lang="en-US" dirty="0" smtClean="0"/>
              <a:t>You can even change the color of your QR code to match your business cards.</a:t>
            </a:r>
          </a:p>
          <a:p>
            <a:r>
              <a:rPr lang="en-US" dirty="0" smtClean="0"/>
              <a:t>It’s FREE!!!</a:t>
            </a:r>
          </a:p>
          <a:p>
            <a:r>
              <a:rPr lang="en-US" dirty="0" smtClean="0"/>
              <a:t>Add QR code as an image to your business card.</a:t>
            </a:r>
          </a:p>
          <a:p>
            <a:endParaRPr lang="en-US" dirty="0"/>
          </a:p>
          <a:p>
            <a:endParaRPr lang="en-US" dirty="0"/>
          </a:p>
        </p:txBody>
      </p:sp>
      <p:pic>
        <p:nvPicPr>
          <p:cNvPr id="3074" name="Picture 2" descr="https://scontent-a-ord.xx.fbcdn.net/hphotos-xap1/v/t1.0-9/994320_10201890318758290_1317583187_n.jpg?oh=759ffd54442e4b79f8e3c20eb795feea&amp;oe=54CF3929"/>
          <p:cNvPicPr>
            <a:picLocks noChangeAspect="1" noChangeArrowheads="1"/>
          </p:cNvPicPr>
          <p:nvPr/>
        </p:nvPicPr>
        <p:blipFill rotWithShape="1">
          <a:blip r:embed="rId3">
            <a:extLst>
              <a:ext uri="{28A0092B-C50C-407E-A947-70E740481C1C}">
                <a14:useLocalDpi xmlns:a14="http://schemas.microsoft.com/office/drawing/2010/main" val="0"/>
              </a:ext>
            </a:extLst>
          </a:blip>
          <a:srcRect l="3090" t="2254" r="1941" b="2598"/>
          <a:stretch/>
        </p:blipFill>
        <p:spPr bwMode="auto">
          <a:xfrm>
            <a:off x="7301553" y="627797"/>
            <a:ext cx="4694830" cy="57730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355928" y="4651661"/>
            <a:ext cx="1666447" cy="2097568"/>
          </a:xfrm>
          <a:prstGeom prst="rect">
            <a:avLst/>
          </a:prstGeom>
        </p:spPr>
      </p:pic>
      <p:sp>
        <p:nvSpPr>
          <p:cNvPr id="5" name="Slide Number Placeholder 4"/>
          <p:cNvSpPr>
            <a:spLocks noGrp="1"/>
          </p:cNvSpPr>
          <p:nvPr>
            <p:ph type="sldNum" sz="quarter" idx="12"/>
          </p:nvPr>
        </p:nvSpPr>
        <p:spPr/>
        <p:txBody>
          <a:bodyPr/>
          <a:lstStyle/>
          <a:p>
            <a:fld id="{946667D3-5D4C-4294-ABE6-7036DA058B85}" type="slidenum">
              <a:rPr lang="en-US" smtClean="0"/>
              <a:t>28</a:t>
            </a:fld>
            <a:endParaRPr lang="en-US"/>
          </a:p>
        </p:txBody>
      </p:sp>
    </p:spTree>
    <p:extLst>
      <p:ext uri="{BB962C8B-B14F-4D97-AF65-F5344CB8AC3E}">
        <p14:creationId xmlns:p14="http://schemas.microsoft.com/office/powerpoint/2010/main" val="3664105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667D3-5D4C-4294-ABE6-7036DA058B85}" type="slidenum">
              <a:rPr lang="en-US" smtClean="0"/>
              <a:t>29</a:t>
            </a:fld>
            <a:endParaRPr lang="en-US"/>
          </a:p>
        </p:txBody>
      </p:sp>
      <p:sp>
        <p:nvSpPr>
          <p:cNvPr id="6" name="TextBox 5"/>
          <p:cNvSpPr txBox="1"/>
          <p:nvPr/>
        </p:nvSpPr>
        <p:spPr>
          <a:xfrm>
            <a:off x="504967" y="341194"/>
            <a:ext cx="9471546" cy="4524315"/>
          </a:xfrm>
          <a:prstGeom prst="rect">
            <a:avLst/>
          </a:prstGeom>
          <a:noFill/>
        </p:spPr>
        <p:txBody>
          <a:bodyPr wrap="square" rtlCol="0">
            <a:spAutoFit/>
          </a:bodyPr>
          <a:lstStyle/>
          <a:p>
            <a:r>
              <a:rPr lang="en-US" dirty="0" smtClean="0"/>
              <a:t>So, in closing.</a:t>
            </a:r>
          </a:p>
          <a:p>
            <a:pPr marL="285750" indent="-285750">
              <a:buFont typeface="Arial" panose="020B0604020202020204" pitchFamily="34" charset="0"/>
              <a:buChar char="•"/>
            </a:pPr>
            <a:r>
              <a:rPr lang="en-US" dirty="0" smtClean="0"/>
              <a:t>Update and expand your LinkedIn profile, employers are looking for you!</a:t>
            </a:r>
          </a:p>
          <a:p>
            <a:pPr marL="285750" indent="-285750">
              <a:buFont typeface="Arial" panose="020B0604020202020204" pitchFamily="34" charset="0"/>
              <a:buChar char="•"/>
            </a:pPr>
            <a:r>
              <a:rPr lang="en-US" dirty="0" smtClean="0"/>
              <a:t>If your professional society has a networking component of their sites, utilized it.</a:t>
            </a:r>
          </a:p>
          <a:p>
            <a:pPr marL="285750" indent="-285750">
              <a:buFont typeface="Arial" panose="020B0604020202020204" pitchFamily="34" charset="0"/>
              <a:buChar char="•"/>
            </a:pPr>
            <a:r>
              <a:rPr lang="en-US" dirty="0" smtClean="0"/>
              <a:t>Google yourself a couple of times a year to see how others view you online.</a:t>
            </a:r>
          </a:p>
          <a:p>
            <a:pPr marL="285750" indent="-285750">
              <a:buFont typeface="Arial" panose="020B0604020202020204" pitchFamily="34" charset="0"/>
              <a:buChar char="•"/>
            </a:pPr>
            <a:r>
              <a:rPr lang="en-US" dirty="0" smtClean="0"/>
              <a:t>Check your privacy settings on your social media accounts.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you decide to build a website to promote yourself, update it regularly just like you do with your resume.  Don’t wait until the day before an interview or a career fair.  Your resume/website should be dynamic and be constantly updated.  You don’t want outdated material to be hindrance.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you decided to purchase business cards, don’t buy too many (more than 100) in case you get a promotion or your phone changes.  Don’t put more information on them than you comfortable with people having.  </a:t>
            </a:r>
            <a:endParaRPr lang="en-US" dirty="0"/>
          </a:p>
          <a:p>
            <a:pPr marL="285750" indent="-285750">
              <a:buFont typeface="Arial" panose="020B0604020202020204" pitchFamily="34" charset="0"/>
              <a:buChar char="•"/>
            </a:pPr>
            <a:r>
              <a:rPr lang="en-US" dirty="0" smtClean="0"/>
              <a:t>You don’t have to put your phone number on your card. As long as there is some method of contact, such as email you are okay. </a:t>
            </a:r>
            <a:endParaRPr lang="en-US" dirty="0"/>
          </a:p>
        </p:txBody>
      </p:sp>
      <p:sp>
        <p:nvSpPr>
          <p:cNvPr id="7" name="TextBox 6"/>
          <p:cNvSpPr txBox="1"/>
          <p:nvPr/>
        </p:nvSpPr>
        <p:spPr>
          <a:xfrm>
            <a:off x="791570" y="5022376"/>
            <a:ext cx="7642746" cy="646331"/>
          </a:xfrm>
          <a:prstGeom prst="rect">
            <a:avLst/>
          </a:prstGeom>
          <a:noFill/>
        </p:spPr>
        <p:txBody>
          <a:bodyPr wrap="square" rtlCol="0">
            <a:spAutoFit/>
          </a:bodyPr>
          <a:lstStyle/>
          <a:p>
            <a:r>
              <a:rPr lang="en-US" dirty="0" smtClean="0"/>
              <a:t>If you need assistance or help with building your website, feel free to contact me at ararcher@iastate.edu.</a:t>
            </a:r>
            <a:endParaRPr lang="en-US" dirty="0"/>
          </a:p>
        </p:txBody>
      </p:sp>
    </p:spTree>
    <p:extLst>
      <p:ext uri="{BB962C8B-B14F-4D97-AF65-F5344CB8AC3E}">
        <p14:creationId xmlns:p14="http://schemas.microsoft.com/office/powerpoint/2010/main" val="1306419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0"/>
            <a:ext cx="10515600" cy="897005"/>
          </a:xfrm>
        </p:spPr>
        <p:txBody>
          <a:bodyPr/>
          <a:lstStyle/>
          <a:p>
            <a:r>
              <a:rPr lang="en-US" dirty="0" smtClean="0"/>
              <a:t>Why is Brand Identity important?</a:t>
            </a:r>
            <a:endParaRPr lang="en-US" dirty="0"/>
          </a:p>
        </p:txBody>
      </p:sp>
      <p:sp>
        <p:nvSpPr>
          <p:cNvPr id="3" name="Content Placeholder 2"/>
          <p:cNvSpPr>
            <a:spLocks noGrp="1"/>
          </p:cNvSpPr>
          <p:nvPr>
            <p:ph sz="half" idx="1"/>
          </p:nvPr>
        </p:nvSpPr>
        <p:spPr>
          <a:xfrm>
            <a:off x="232893" y="930833"/>
            <a:ext cx="6468158" cy="5186632"/>
          </a:xfrm>
        </p:spPr>
        <p:txBody>
          <a:bodyPr>
            <a:normAutofit/>
          </a:bodyPr>
          <a:lstStyle/>
          <a:p>
            <a:r>
              <a:rPr lang="en-US" sz="2400" dirty="0" smtClean="0"/>
              <a:t>It makes you stand out from your peers/competitors.</a:t>
            </a:r>
          </a:p>
          <a:p>
            <a:r>
              <a:rPr lang="en-US" sz="2400" dirty="0" smtClean="0"/>
              <a:t>It separates you from others who may have the same name.</a:t>
            </a:r>
          </a:p>
          <a:p>
            <a:r>
              <a:rPr lang="en-US" sz="2400" dirty="0" smtClean="0"/>
              <a:t>You are a product, and you want companies/employers to </a:t>
            </a:r>
            <a:r>
              <a:rPr lang="en-US" sz="2400" b="1" dirty="0" smtClean="0"/>
              <a:t>choose you</a:t>
            </a:r>
            <a:r>
              <a:rPr lang="en-US" sz="2400" dirty="0" smtClean="0"/>
              <a:t>!</a:t>
            </a:r>
          </a:p>
          <a:p>
            <a:r>
              <a:rPr lang="en-US" sz="2400" dirty="0" smtClean="0"/>
              <a:t>Ashton Archer vs. Ashton Rose </a:t>
            </a:r>
            <a:r>
              <a:rPr lang="en-US" sz="2400" dirty="0" smtClean="0"/>
              <a:t>Archer</a:t>
            </a:r>
          </a:p>
        </p:txBody>
      </p:sp>
      <p:pic>
        <p:nvPicPr>
          <p:cNvPr id="1026" name="Picture 2" descr="http://images4.fanpop.com/image/photos/19300000/Pokemon-I-choose-you-pokemon-books-19355066-327-47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83809" y="197688"/>
            <a:ext cx="4075298" cy="59197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590663" y="6041361"/>
            <a:ext cx="683339" cy="548640"/>
          </a:xfrm>
        </p:spPr>
        <p:txBody>
          <a:bodyPr/>
          <a:lstStyle/>
          <a:p>
            <a:fld id="{946667D3-5D4C-4294-ABE6-7036DA058B85}" type="slidenum">
              <a:rPr lang="en-US" sz="1200" smtClean="0"/>
              <a:t>3</a:t>
            </a:fld>
            <a:endParaRPr lang="en-US" sz="1200" dirty="0"/>
          </a:p>
        </p:txBody>
      </p:sp>
    </p:spTree>
    <p:extLst>
      <p:ext uri="{BB962C8B-B14F-4D97-AF65-F5344CB8AC3E}">
        <p14:creationId xmlns:p14="http://schemas.microsoft.com/office/powerpoint/2010/main" val="3375936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 Online Presence</a:t>
            </a:r>
            <a:endParaRPr lang="en-US" dirty="0"/>
          </a:p>
        </p:txBody>
      </p:sp>
      <p:sp>
        <p:nvSpPr>
          <p:cNvPr id="3" name="Content Placeholder 2"/>
          <p:cNvSpPr>
            <a:spLocks noGrp="1"/>
          </p:cNvSpPr>
          <p:nvPr>
            <p:ph idx="1"/>
          </p:nvPr>
        </p:nvSpPr>
        <p:spPr>
          <a:xfrm>
            <a:off x="101221" y="2139390"/>
            <a:ext cx="10515600" cy="4718610"/>
          </a:xfrm>
        </p:spPr>
        <p:txBody>
          <a:bodyPr/>
          <a:lstStyle/>
          <a:p>
            <a:r>
              <a:rPr lang="en-US" dirty="0" smtClean="0"/>
              <a:t>It’s important for employers and universities to be able to find you online.  </a:t>
            </a:r>
          </a:p>
          <a:p>
            <a:r>
              <a:rPr lang="en-US" dirty="0" smtClean="0"/>
              <a:t>Everyone has a digital footprint.  Make sure it’s a positive one!</a:t>
            </a:r>
          </a:p>
          <a:p>
            <a:r>
              <a:rPr lang="en-US" dirty="0" smtClean="0"/>
              <a:t>Google yourself regularly.  There may be information about you that you cannot control.  </a:t>
            </a:r>
            <a:endParaRPr lang="en-US" dirty="0"/>
          </a:p>
          <a:p>
            <a:pPr lvl="1"/>
            <a:r>
              <a:rPr lang="en-US" dirty="0" smtClean="0"/>
              <a:t>Example: Friend has less secure privacy setting on Facebook and puts up a photo of you really drunk.</a:t>
            </a:r>
          </a:p>
          <a:p>
            <a:pPr lvl="1"/>
            <a:r>
              <a:rPr lang="en-US" dirty="0" smtClean="0"/>
              <a:t>Don’t even need to tag you for it to be traced to you.  Google’s image search can find you!</a:t>
            </a:r>
            <a:endParaRPr lang="en-US" dirty="0"/>
          </a:p>
        </p:txBody>
      </p:sp>
      <p:sp>
        <p:nvSpPr>
          <p:cNvPr id="4" name="Slide Number Placeholder 3"/>
          <p:cNvSpPr>
            <a:spLocks noGrp="1"/>
          </p:cNvSpPr>
          <p:nvPr>
            <p:ph type="sldNum" sz="quarter" idx="12"/>
          </p:nvPr>
        </p:nvSpPr>
        <p:spPr/>
        <p:txBody>
          <a:bodyPr/>
          <a:lstStyle/>
          <a:p>
            <a:fld id="{946667D3-5D4C-4294-ABE6-7036DA058B85}" type="slidenum">
              <a:rPr lang="en-US" sz="1200" smtClean="0"/>
              <a:t>4</a:t>
            </a:fld>
            <a:endParaRPr lang="en-US" sz="1200" dirty="0"/>
          </a:p>
        </p:txBody>
      </p:sp>
    </p:spTree>
    <p:extLst>
      <p:ext uri="{BB962C8B-B14F-4D97-AF65-F5344CB8AC3E}">
        <p14:creationId xmlns:p14="http://schemas.microsoft.com/office/powerpoint/2010/main" val="276789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5558"/>
          <a:stretch/>
        </p:blipFill>
        <p:spPr>
          <a:xfrm>
            <a:off x="1" y="118660"/>
            <a:ext cx="3975651" cy="4678922"/>
          </a:xfrm>
          <a:prstGeom prst="rect">
            <a:avLst/>
          </a:prstGeom>
        </p:spPr>
      </p:pic>
      <p:pic>
        <p:nvPicPr>
          <p:cNvPr id="3" name="Picture 2"/>
          <p:cNvPicPr>
            <a:picLocks noChangeAspect="1"/>
          </p:cNvPicPr>
          <p:nvPr/>
        </p:nvPicPr>
        <p:blipFill rotWithShape="1">
          <a:blip r:embed="rId3"/>
          <a:srcRect b="2214"/>
          <a:stretch/>
        </p:blipFill>
        <p:spPr>
          <a:xfrm>
            <a:off x="4479734" y="390713"/>
            <a:ext cx="3657600" cy="5851061"/>
          </a:xfrm>
          <a:prstGeom prst="rect">
            <a:avLst/>
          </a:prstGeom>
        </p:spPr>
      </p:pic>
      <p:sp>
        <p:nvSpPr>
          <p:cNvPr id="6" name="Left Arrow 5"/>
          <p:cNvSpPr/>
          <p:nvPr/>
        </p:nvSpPr>
        <p:spPr>
          <a:xfrm>
            <a:off x="7485081" y="4479794"/>
            <a:ext cx="466223"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5400000">
            <a:off x="4561733" y="1970618"/>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r="29856"/>
          <a:stretch/>
        </p:blipFill>
        <p:spPr>
          <a:xfrm>
            <a:off x="8351203" y="105018"/>
            <a:ext cx="3968612" cy="2295525"/>
          </a:xfrm>
          <a:prstGeom prst="rect">
            <a:avLst/>
          </a:prstGeom>
        </p:spPr>
      </p:pic>
      <p:sp>
        <p:nvSpPr>
          <p:cNvPr id="9" name="Left-Right Arrow 8"/>
          <p:cNvSpPr/>
          <p:nvPr/>
        </p:nvSpPr>
        <p:spPr>
          <a:xfrm rot="19307121">
            <a:off x="3233797" y="1127901"/>
            <a:ext cx="1417982" cy="231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19307121">
            <a:off x="7391714" y="2376244"/>
            <a:ext cx="1456458" cy="232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5400000">
            <a:off x="5089485" y="1986160"/>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5400000">
            <a:off x="6218269" y="2008485"/>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6200000">
            <a:off x="7333590" y="988879"/>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r="13372"/>
          <a:stretch/>
        </p:blipFill>
        <p:spPr>
          <a:xfrm>
            <a:off x="8828725" y="2672943"/>
            <a:ext cx="3350023" cy="3981450"/>
          </a:xfrm>
          <a:prstGeom prst="rect">
            <a:avLst/>
          </a:prstGeom>
        </p:spPr>
      </p:pic>
      <p:sp>
        <p:nvSpPr>
          <p:cNvPr id="15" name="Left Arrow 14"/>
          <p:cNvSpPr/>
          <p:nvPr/>
        </p:nvSpPr>
        <p:spPr>
          <a:xfrm rot="10800000">
            <a:off x="8433352" y="2840864"/>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rot="10800000">
            <a:off x="8433351" y="3373326"/>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10800000">
            <a:off x="8397255" y="3869773"/>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0800000">
            <a:off x="8433351" y="4435680"/>
            <a:ext cx="499625" cy="475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8052" y="4982746"/>
            <a:ext cx="3339547" cy="646331"/>
          </a:xfrm>
          <a:prstGeom prst="rect">
            <a:avLst/>
          </a:prstGeom>
          <a:noFill/>
        </p:spPr>
        <p:txBody>
          <a:bodyPr wrap="square" rtlCol="0">
            <a:spAutoFit/>
          </a:bodyPr>
          <a:lstStyle/>
          <a:p>
            <a:r>
              <a:rPr lang="en-US" b="1" dirty="0" smtClean="0"/>
              <a:t>What’s on your 1</a:t>
            </a:r>
            <a:r>
              <a:rPr lang="en-US" b="1" baseline="30000" dirty="0" smtClean="0"/>
              <a:t>st</a:t>
            </a:r>
            <a:r>
              <a:rPr lang="en-US" b="1" dirty="0" smtClean="0"/>
              <a:t> page of Google?</a:t>
            </a:r>
            <a:endParaRPr lang="en-US" b="1" dirty="0"/>
          </a:p>
        </p:txBody>
      </p:sp>
      <p:sp>
        <p:nvSpPr>
          <p:cNvPr id="4" name="Slide Number Placeholder 3"/>
          <p:cNvSpPr>
            <a:spLocks noGrp="1"/>
          </p:cNvSpPr>
          <p:nvPr>
            <p:ph type="sldNum" sz="quarter" idx="12"/>
          </p:nvPr>
        </p:nvSpPr>
        <p:spPr/>
        <p:txBody>
          <a:bodyPr/>
          <a:lstStyle/>
          <a:p>
            <a:fld id="{946667D3-5D4C-4294-ABE6-7036DA058B85}" type="slidenum">
              <a:rPr lang="en-US" sz="1200" smtClean="0"/>
              <a:t>5</a:t>
            </a:fld>
            <a:endParaRPr lang="en-US" sz="1200" dirty="0"/>
          </a:p>
        </p:txBody>
      </p:sp>
    </p:spTree>
    <p:extLst>
      <p:ext uri="{BB962C8B-B14F-4D97-AF65-F5344CB8AC3E}">
        <p14:creationId xmlns:p14="http://schemas.microsoft.com/office/powerpoint/2010/main" val="25760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29" y="965627"/>
            <a:ext cx="10515600" cy="655292"/>
          </a:xfrm>
        </p:spPr>
        <p:txBody>
          <a:bodyPr>
            <a:normAutofit/>
          </a:bodyPr>
          <a:lstStyle/>
          <a:p>
            <a:r>
              <a:rPr lang="en-US" dirty="0" smtClean="0"/>
              <a:t>Monitor your online presence</a:t>
            </a:r>
            <a:endParaRPr lang="en-US" dirty="0"/>
          </a:p>
        </p:txBody>
      </p:sp>
      <p:sp>
        <p:nvSpPr>
          <p:cNvPr id="3" name="Content Placeholder 2"/>
          <p:cNvSpPr>
            <a:spLocks noGrp="1"/>
          </p:cNvSpPr>
          <p:nvPr>
            <p:ph idx="1"/>
          </p:nvPr>
        </p:nvSpPr>
        <p:spPr>
          <a:xfrm>
            <a:off x="360529" y="1975761"/>
            <a:ext cx="10515600" cy="1659697"/>
          </a:xfrm>
        </p:spPr>
        <p:txBody>
          <a:bodyPr>
            <a:normAutofit fontScale="85000" lnSpcReduction="20000"/>
          </a:bodyPr>
          <a:lstStyle/>
          <a:p>
            <a:r>
              <a:rPr lang="en-US" sz="2800" dirty="0" smtClean="0"/>
              <a:t>Something you would prefer an employer not see?</a:t>
            </a:r>
          </a:p>
          <a:p>
            <a:pPr lvl="1"/>
            <a:r>
              <a:rPr lang="en-US" sz="2800" dirty="0" smtClean="0"/>
              <a:t>Check your privacy settings on your social media websites.</a:t>
            </a:r>
          </a:p>
          <a:p>
            <a:pPr lvl="1"/>
            <a:r>
              <a:rPr lang="en-US" sz="2800" dirty="0" smtClean="0"/>
              <a:t>Don’t forget about Pinterest!</a:t>
            </a:r>
          </a:p>
          <a:p>
            <a:pPr lvl="2"/>
            <a:r>
              <a:rPr lang="en-US" sz="2800" dirty="0" smtClean="0"/>
              <a:t>Things you’ve pinned can be found in search engines!</a:t>
            </a:r>
          </a:p>
          <a:p>
            <a:pPr marL="914400" lvl="2" indent="0">
              <a:buNone/>
            </a:pPr>
            <a:endParaRPr lang="en-US" dirty="0"/>
          </a:p>
        </p:txBody>
      </p:sp>
      <p:sp>
        <p:nvSpPr>
          <p:cNvPr id="4" name="Slide Number Placeholder 3"/>
          <p:cNvSpPr>
            <a:spLocks noGrp="1"/>
          </p:cNvSpPr>
          <p:nvPr>
            <p:ph type="sldNum" sz="quarter" idx="12"/>
          </p:nvPr>
        </p:nvSpPr>
        <p:spPr/>
        <p:txBody>
          <a:bodyPr/>
          <a:lstStyle/>
          <a:p>
            <a:endParaRPr lang="en-US" dirty="0"/>
          </a:p>
          <a:p>
            <a:fld id="{946667D3-5D4C-4294-ABE6-7036DA058B85}" type="slidenum">
              <a:rPr lang="en-US" sz="1200" smtClean="0"/>
              <a:t>6</a:t>
            </a:fld>
            <a:endParaRPr lang="en-US" sz="1200" dirty="0"/>
          </a:p>
        </p:txBody>
      </p:sp>
    </p:spTree>
    <p:extLst>
      <p:ext uri="{BB962C8B-B14F-4D97-AF65-F5344CB8AC3E}">
        <p14:creationId xmlns:p14="http://schemas.microsoft.com/office/powerpoint/2010/main" val="1905460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6321" y="142463"/>
            <a:ext cx="12920886" cy="6097449"/>
            <a:chOff x="0" y="111919"/>
            <a:chExt cx="12920886" cy="6097449"/>
          </a:xfrm>
        </p:grpSpPr>
        <p:pic>
          <p:nvPicPr>
            <p:cNvPr id="2" name="Picture 1"/>
            <p:cNvPicPr>
              <a:picLocks noChangeAspect="1"/>
            </p:cNvPicPr>
            <p:nvPr/>
          </p:nvPicPr>
          <p:blipFill>
            <a:blip r:embed="rId3"/>
            <a:stretch>
              <a:fillRect/>
            </a:stretch>
          </p:blipFill>
          <p:spPr>
            <a:xfrm>
              <a:off x="0" y="216486"/>
              <a:ext cx="12696825" cy="5953125"/>
            </a:xfrm>
            <a:prstGeom prst="rect">
              <a:avLst/>
            </a:prstGeom>
          </p:spPr>
        </p:pic>
        <p:sp>
          <p:nvSpPr>
            <p:cNvPr id="3" name="Oval 2"/>
            <p:cNvSpPr/>
            <p:nvPr/>
          </p:nvSpPr>
          <p:spPr>
            <a:xfrm>
              <a:off x="7731853" y="186980"/>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8065" y="4910655"/>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39232" y="236360"/>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79128" y="3684104"/>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78341" y="111919"/>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69100" y="2550318"/>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781199" y="4876806"/>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430708" y="3611942"/>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734262" y="1199326"/>
              <a:ext cx="2186624"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69643" y="1390754"/>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38198" y="1338475"/>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99590" y="1338475"/>
              <a:ext cx="1139687" cy="1298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450574" y="6361043"/>
            <a:ext cx="10795181" cy="369332"/>
          </a:xfrm>
          <a:prstGeom prst="rect">
            <a:avLst/>
          </a:prstGeom>
          <a:noFill/>
        </p:spPr>
        <p:txBody>
          <a:bodyPr wrap="square" rtlCol="0">
            <a:spAutoFit/>
          </a:bodyPr>
          <a:lstStyle/>
          <a:p>
            <a:r>
              <a:rPr lang="en-US" dirty="0" smtClean="0"/>
              <a:t>Things I’ve pinned (in red)!!! This is what comes up when I do an image search of “Ashton Archer.”</a:t>
            </a:r>
            <a:endParaRPr lang="en-US" dirty="0"/>
          </a:p>
        </p:txBody>
      </p:sp>
      <p:sp>
        <p:nvSpPr>
          <p:cNvPr id="17" name="Oval 16"/>
          <p:cNvSpPr/>
          <p:nvPr/>
        </p:nvSpPr>
        <p:spPr>
          <a:xfrm>
            <a:off x="2115686" y="142463"/>
            <a:ext cx="1506828" cy="134809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39936" y="2489183"/>
            <a:ext cx="1506828" cy="134809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02190" y="3691838"/>
            <a:ext cx="1506828" cy="134809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5885" y="2489182"/>
            <a:ext cx="1143316" cy="151614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2"/>
          </p:nvPr>
        </p:nvSpPr>
        <p:spPr/>
        <p:txBody>
          <a:bodyPr/>
          <a:lstStyle/>
          <a:p>
            <a:fld id="{946667D3-5D4C-4294-ABE6-7036DA058B85}" type="slidenum">
              <a:rPr lang="en-US" smtClean="0"/>
              <a:t>7</a:t>
            </a:fld>
            <a:endParaRPr lang="en-US"/>
          </a:p>
        </p:txBody>
      </p:sp>
    </p:spTree>
    <p:extLst>
      <p:ext uri="{BB962C8B-B14F-4D97-AF65-F5344CB8AC3E}">
        <p14:creationId xmlns:p14="http://schemas.microsoft.com/office/powerpoint/2010/main" val="20757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Website</a:t>
            </a:r>
            <a:endParaRPr lang="en-US" dirty="0"/>
          </a:p>
        </p:txBody>
      </p:sp>
      <p:sp>
        <p:nvSpPr>
          <p:cNvPr id="3" name="Content Placeholder 2"/>
          <p:cNvSpPr>
            <a:spLocks noGrp="1"/>
          </p:cNvSpPr>
          <p:nvPr>
            <p:ph idx="1"/>
          </p:nvPr>
        </p:nvSpPr>
        <p:spPr>
          <a:xfrm>
            <a:off x="778099" y="1503653"/>
            <a:ext cx="10515600" cy="3725169"/>
          </a:xfrm>
        </p:spPr>
        <p:txBody>
          <a:bodyPr/>
          <a:lstStyle/>
          <a:p>
            <a:r>
              <a:rPr lang="en-US" sz="2000" dirty="0" smtClean="0"/>
              <a:t>What you will need:</a:t>
            </a:r>
          </a:p>
          <a:p>
            <a:pPr lvl="1"/>
            <a:r>
              <a:rPr lang="en-US" sz="2000" dirty="0" smtClean="0"/>
              <a:t>Google account</a:t>
            </a:r>
          </a:p>
          <a:p>
            <a:pPr lvl="1"/>
            <a:r>
              <a:rPr lang="en-US" sz="2000" dirty="0" smtClean="0"/>
              <a:t>Credit/debit card</a:t>
            </a:r>
          </a:p>
          <a:p>
            <a:pPr lvl="1"/>
            <a:r>
              <a:rPr lang="en-US" sz="2000" dirty="0" smtClean="0"/>
              <a:t>A good or professional profile picture</a:t>
            </a:r>
          </a:p>
          <a:p>
            <a:pPr lvl="1"/>
            <a:r>
              <a:rPr lang="en-US" sz="2000" dirty="0" smtClean="0"/>
              <a:t>A copy of your resume/CV.</a:t>
            </a:r>
          </a:p>
          <a:p>
            <a:pPr marL="457200" lvl="1" indent="0">
              <a:buNone/>
            </a:pPr>
            <a:endParaRPr lang="en-US" sz="2000" dirty="0" smtClean="0"/>
          </a:p>
          <a:p>
            <a:pPr marL="457200" lvl="1" indent="0">
              <a:buNone/>
            </a:pPr>
            <a:r>
              <a:rPr lang="en-US" sz="2000" dirty="0" smtClean="0"/>
              <a:t>You will what to think about who is your target audience?</a:t>
            </a:r>
          </a:p>
          <a:p>
            <a:pPr lvl="1"/>
            <a:r>
              <a:rPr lang="en-US" sz="2000" dirty="0" smtClean="0"/>
              <a:t>That will determine what types of pages you may have.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46667D3-5D4C-4294-ABE6-7036DA058B85}" type="slidenum">
              <a:rPr lang="en-US" smtClean="0"/>
              <a:t>8</a:t>
            </a:fld>
            <a:endParaRPr lang="en-US"/>
          </a:p>
        </p:txBody>
      </p:sp>
    </p:spTree>
    <p:extLst>
      <p:ext uri="{BB962C8B-B14F-4D97-AF65-F5344CB8AC3E}">
        <p14:creationId xmlns:p14="http://schemas.microsoft.com/office/powerpoint/2010/main" val="2169596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082" y="251012"/>
            <a:ext cx="3119718" cy="369332"/>
          </a:xfrm>
          <a:prstGeom prst="rect">
            <a:avLst/>
          </a:prstGeom>
          <a:noFill/>
          <a:ln>
            <a:solidFill>
              <a:schemeClr val="tx1"/>
            </a:solidFill>
          </a:ln>
        </p:spPr>
        <p:txBody>
          <a:bodyPr wrap="square" rtlCol="0">
            <a:spAutoFit/>
          </a:bodyPr>
          <a:lstStyle/>
          <a:p>
            <a:r>
              <a:rPr lang="en-US" dirty="0" smtClean="0"/>
              <a:t>Step 1: Go to Google Sites</a:t>
            </a:r>
            <a:endParaRPr lang="en-US" dirty="0"/>
          </a:p>
        </p:txBody>
      </p:sp>
      <p:pic>
        <p:nvPicPr>
          <p:cNvPr id="3" name="Picture 2"/>
          <p:cNvPicPr>
            <a:picLocks noChangeAspect="1"/>
          </p:cNvPicPr>
          <p:nvPr/>
        </p:nvPicPr>
        <p:blipFill>
          <a:blip r:embed="rId2"/>
          <a:stretch>
            <a:fillRect/>
          </a:stretch>
        </p:blipFill>
        <p:spPr>
          <a:xfrm>
            <a:off x="233082" y="620344"/>
            <a:ext cx="5381625" cy="3248025"/>
          </a:xfrm>
          <a:prstGeom prst="rect">
            <a:avLst/>
          </a:prstGeom>
        </p:spPr>
      </p:pic>
      <p:sp>
        <p:nvSpPr>
          <p:cNvPr id="4" name="TextBox 3"/>
          <p:cNvSpPr txBox="1"/>
          <p:nvPr/>
        </p:nvSpPr>
        <p:spPr>
          <a:xfrm>
            <a:off x="233081" y="3868369"/>
            <a:ext cx="4482353" cy="369332"/>
          </a:xfrm>
          <a:prstGeom prst="rect">
            <a:avLst/>
          </a:prstGeom>
          <a:noFill/>
          <a:ln>
            <a:solidFill>
              <a:schemeClr val="tx1"/>
            </a:solidFill>
          </a:ln>
        </p:spPr>
        <p:txBody>
          <a:bodyPr wrap="square" rtlCol="0">
            <a:spAutoFit/>
          </a:bodyPr>
          <a:lstStyle/>
          <a:p>
            <a:r>
              <a:rPr lang="en-US" dirty="0" smtClean="0"/>
              <a:t>Step 2: Select CREATE on Google Sites</a:t>
            </a:r>
            <a:endParaRPr lang="en-US" dirty="0"/>
          </a:p>
        </p:txBody>
      </p:sp>
      <p:pic>
        <p:nvPicPr>
          <p:cNvPr id="5" name="Picture 4"/>
          <p:cNvPicPr>
            <a:picLocks noChangeAspect="1"/>
          </p:cNvPicPr>
          <p:nvPr/>
        </p:nvPicPr>
        <p:blipFill>
          <a:blip r:embed="rId3"/>
          <a:stretch>
            <a:fillRect/>
          </a:stretch>
        </p:blipFill>
        <p:spPr>
          <a:xfrm>
            <a:off x="0" y="4410075"/>
            <a:ext cx="12315825" cy="2447925"/>
          </a:xfrm>
          <a:prstGeom prst="rect">
            <a:avLst/>
          </a:prstGeom>
        </p:spPr>
      </p:pic>
      <p:sp>
        <p:nvSpPr>
          <p:cNvPr id="6" name="Down Arrow 5"/>
          <p:cNvSpPr/>
          <p:nvPr/>
        </p:nvSpPr>
        <p:spPr>
          <a:xfrm rot="3431914">
            <a:off x="808225" y="5075641"/>
            <a:ext cx="1307447" cy="1105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46667D3-5D4C-4294-ABE6-7036DA058B85}" type="slidenum">
              <a:rPr lang="en-US" smtClean="0"/>
              <a:t>9</a:t>
            </a:fld>
            <a:endParaRPr lang="en-US"/>
          </a:p>
        </p:txBody>
      </p:sp>
    </p:spTree>
    <p:extLst>
      <p:ext uri="{BB962C8B-B14F-4D97-AF65-F5344CB8AC3E}">
        <p14:creationId xmlns:p14="http://schemas.microsoft.com/office/powerpoint/2010/main" val="395728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1348</TotalTime>
  <Words>1515</Words>
  <Application>Microsoft Office PowerPoint</Application>
  <PresentationFormat>Widescreen</PresentationFormat>
  <Paragraphs>176</Paragraphs>
  <Slides>29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Trebuchet MS</vt:lpstr>
      <vt:lpstr>Wingdings 3</vt:lpstr>
      <vt:lpstr>Facet</vt:lpstr>
      <vt:lpstr>Brand Identity: How to Promote Yourself Online</vt:lpstr>
      <vt:lpstr>Resources to Professional Networking</vt:lpstr>
      <vt:lpstr>Why is Brand Identity important?</vt:lpstr>
      <vt:lpstr>Building an Online Presence</vt:lpstr>
      <vt:lpstr>PowerPoint Presentation</vt:lpstr>
      <vt:lpstr>Monitor your online presence</vt:lpstr>
      <vt:lpstr>PowerPoint Presentation</vt:lpstr>
      <vt:lpstr>Building a Website</vt:lpstr>
      <vt:lpstr>PowerPoint Presentation</vt:lpstr>
      <vt:lpstr>PowerPoint Presentation</vt:lpstr>
      <vt:lpstr>PowerPoint Presentation</vt:lpstr>
      <vt:lpstr>Almost there!!</vt:lpstr>
      <vt:lpstr>PowerPoint Presentation</vt:lpstr>
      <vt:lpstr>Edit Site Layout </vt:lpstr>
      <vt:lpstr>Once in Edit Mode….</vt:lpstr>
      <vt:lpstr>Changing the color scheme of your site</vt:lpstr>
      <vt:lpstr>Make Different Types of Pages</vt:lpstr>
      <vt:lpstr>Adding a Contact Form to Website</vt:lpstr>
      <vt:lpstr>PowerPoint Presentation</vt:lpstr>
      <vt:lpstr>Bonus!!!</vt:lpstr>
      <vt:lpstr>Adding Google Analytics to your site</vt:lpstr>
      <vt:lpstr>PowerPoint Presentation</vt:lpstr>
      <vt:lpstr>Geographical Information about viewers.</vt:lpstr>
      <vt:lpstr>Where are people going on your website?</vt:lpstr>
      <vt:lpstr>Purchasing a Domain Name</vt:lpstr>
      <vt:lpstr>Domain Name versus URL</vt:lpstr>
      <vt:lpstr>Business Cards</vt:lpstr>
      <vt:lpstr>Adding a QR Code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Identity: How to Promote Yourself Online</dc:title>
  <dc:creator>Ashton</dc:creator>
  <cp:lastModifiedBy>Ashton</cp:lastModifiedBy>
  <cp:revision>32</cp:revision>
  <dcterms:created xsi:type="dcterms:W3CDTF">2014-09-11T18:34:05Z</dcterms:created>
  <dcterms:modified xsi:type="dcterms:W3CDTF">2014-10-01T17:35:25Z</dcterms:modified>
</cp:coreProperties>
</file>